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3" r:id="rId2"/>
    <p:sldId id="315" r:id="rId3"/>
    <p:sldId id="290" r:id="rId4"/>
    <p:sldId id="291" r:id="rId5"/>
    <p:sldId id="292" r:id="rId6"/>
    <p:sldId id="293" r:id="rId7"/>
    <p:sldId id="294" r:id="rId8"/>
    <p:sldId id="295" r:id="rId9"/>
    <p:sldId id="297" r:id="rId10"/>
    <p:sldId id="298" r:id="rId11"/>
    <p:sldId id="300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>
      <p:cViewPr varScale="1">
        <p:scale>
          <a:sx n="90" d="100"/>
          <a:sy n="90" d="100"/>
        </p:scale>
        <p:origin x="1744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34194-7868-554F-9C11-EAFB597E8038}" type="datetimeFigureOut">
              <a:rPr lang="it-IT" smtClean="0"/>
              <a:t>03/12/16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3991F-1116-AD4B-9C27-764D74E3B09C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077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3991F-1116-AD4B-9C27-764D74E3B09C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1199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E0D9-B1C3-4FD8-A3D0-37966F444FD6}" type="datetimeFigureOut">
              <a:rPr lang="it-IT" smtClean="0"/>
              <a:t>03/12/16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22C3-A69A-42C6-9613-955DC159943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5890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E0D9-B1C3-4FD8-A3D0-37966F444FD6}" type="datetimeFigureOut">
              <a:rPr lang="it-IT" smtClean="0"/>
              <a:t>03/12/16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22C3-A69A-42C6-9613-955DC159943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7554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E0D9-B1C3-4FD8-A3D0-37966F444FD6}" type="datetimeFigureOut">
              <a:rPr lang="it-IT" smtClean="0"/>
              <a:t>03/12/16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22C3-A69A-42C6-9613-955DC159943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7677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54A7F1-C171-40FA-9DB9-82C1577CBEEB}" type="slidenum">
              <a:rPr lang="it-IT" altLang="it-IT"/>
              <a:pPr/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3767366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E0D9-B1C3-4FD8-A3D0-37966F444FD6}" type="datetimeFigureOut">
              <a:rPr lang="it-IT" smtClean="0"/>
              <a:t>03/12/16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22C3-A69A-42C6-9613-955DC159943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406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E0D9-B1C3-4FD8-A3D0-37966F444FD6}" type="datetimeFigureOut">
              <a:rPr lang="it-IT" smtClean="0"/>
              <a:t>03/12/16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22C3-A69A-42C6-9613-955DC159943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00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E0D9-B1C3-4FD8-A3D0-37966F444FD6}" type="datetimeFigureOut">
              <a:rPr lang="it-IT" smtClean="0"/>
              <a:t>03/12/16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22C3-A69A-42C6-9613-955DC159943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9447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E0D9-B1C3-4FD8-A3D0-37966F444FD6}" type="datetimeFigureOut">
              <a:rPr lang="it-IT" smtClean="0"/>
              <a:t>03/12/16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22C3-A69A-42C6-9613-955DC159943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8794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E0D9-B1C3-4FD8-A3D0-37966F444FD6}" type="datetimeFigureOut">
              <a:rPr lang="it-IT" smtClean="0"/>
              <a:t>03/12/16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22C3-A69A-42C6-9613-955DC159943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825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E0D9-B1C3-4FD8-A3D0-37966F444FD6}" type="datetimeFigureOut">
              <a:rPr lang="it-IT" smtClean="0"/>
              <a:t>03/12/16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22C3-A69A-42C6-9613-955DC159943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2837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E0D9-B1C3-4FD8-A3D0-37966F444FD6}" type="datetimeFigureOut">
              <a:rPr lang="it-IT" smtClean="0"/>
              <a:t>03/12/16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22C3-A69A-42C6-9613-955DC159943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989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7E0D9-B1C3-4FD8-A3D0-37966F444FD6}" type="datetimeFigureOut">
              <a:rPr lang="it-IT" smtClean="0"/>
              <a:t>03/12/16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A22C3-A69A-42C6-9613-955DC159943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8860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7E0D9-B1C3-4FD8-A3D0-37966F444FD6}" type="datetimeFigureOut">
              <a:rPr lang="it-IT" smtClean="0"/>
              <a:t>03/12/16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A22C3-A69A-42C6-9613-955DC159943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569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hyperlink" Target="http://www.regione.lazio.it/binary/rl_farmaci/tbl_contenuti/Nuovo_PTOTR_Decreto_U0026_del_29_marzo_2011.pdf" TargetMode="External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676400"/>
            <a:ext cx="7000875" cy="417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459" name="Title 1"/>
          <p:cNvSpPr txBox="1">
            <a:spLocks/>
          </p:cNvSpPr>
          <p:nvPr/>
        </p:nvSpPr>
        <p:spPr bwMode="auto">
          <a:xfrm>
            <a:off x="990600" y="938213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it-IT" altLang="it-IT" sz="2400" b="1">
                <a:solidFill>
                  <a:srgbClr val="000066"/>
                </a:solidFill>
                <a:latin typeface="Trebuchet MS" pitchFamily="34" charset="0"/>
              </a:rPr>
              <a:t>DECRETO U00156 del 19 MAGGIO 2014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979712" y="5949280"/>
            <a:ext cx="3796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Introduzione all’off </a:t>
            </a:r>
            <a:r>
              <a:rPr lang="it-IT" sz="2800" dirty="0" err="1" smtClean="0"/>
              <a:t>label</a:t>
            </a:r>
            <a:r>
              <a:rPr lang="it-IT" sz="2800" dirty="0" smtClean="0"/>
              <a:t> 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23528" y="6472500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>
                <a:latin typeface="Monotype Corsiva" charset="0"/>
                <a:ea typeface="Monotype Corsiva" charset="0"/>
                <a:cs typeface="Monotype Corsiva" charset="0"/>
              </a:rPr>
              <a:t>mc</a:t>
            </a:r>
            <a:endParaRPr lang="it-IT">
              <a:latin typeface="Monotype Corsiva" charset="0"/>
              <a:ea typeface="Monotype Corsiva" charset="0"/>
              <a:cs typeface="Monotype Corsi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0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ttangolo 1"/>
          <p:cNvSpPr>
            <a:spLocks noChangeArrowheads="1"/>
          </p:cNvSpPr>
          <p:nvPr/>
        </p:nvSpPr>
        <p:spPr bwMode="auto">
          <a:xfrm>
            <a:off x="251520" y="476672"/>
            <a:ext cx="853440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dirty="0">
                <a:latin typeface="Gill Sans MT,BoldItalic"/>
              </a:rPr>
              <a:t>Verifica delle condizioni per la richiesta del farmaco ” off-</a:t>
            </a:r>
            <a:r>
              <a:rPr lang="it-IT" altLang="it-IT" dirty="0" err="1">
                <a:latin typeface="Gill Sans MT,BoldItalic"/>
              </a:rPr>
              <a:t>label</a:t>
            </a:r>
            <a:r>
              <a:rPr lang="it-IT" altLang="it-IT" dirty="0">
                <a:latin typeface="Gill Sans MT,BoldItalic"/>
              </a:rPr>
              <a:t> ” </a:t>
            </a:r>
          </a:p>
          <a:p>
            <a:endParaRPr lang="it-IT" altLang="it-IT" dirty="0"/>
          </a:p>
          <a:p>
            <a:r>
              <a:rPr lang="it-IT" altLang="it-IT" dirty="0">
                <a:latin typeface="Gill Sans MT" pitchFamily="34" charset="0"/>
              </a:rPr>
              <a:t>Il Medico </a:t>
            </a:r>
            <a:r>
              <a:rPr lang="it-IT" altLang="it-IT" dirty="0" err="1">
                <a:latin typeface="Gill Sans MT" pitchFamily="34" charset="0"/>
              </a:rPr>
              <a:t>prescrittore</a:t>
            </a:r>
            <a:r>
              <a:rPr lang="it-IT" altLang="it-IT" dirty="0">
                <a:latin typeface="Gill Sans MT" pitchFamily="34" charset="0"/>
              </a:rPr>
              <a:t> che ha in cura il </a:t>
            </a:r>
            <a:r>
              <a:rPr lang="it-IT" altLang="it-IT" dirty="0">
                <a:latin typeface="Gill Sans MT,Italic"/>
              </a:rPr>
              <a:t>paziente (esclusivamente specialista della disciplina del S.S.N. ovvero Medico Specialista Ospedaliero o Specialista Convenzionato interno)</a:t>
            </a:r>
            <a:r>
              <a:rPr lang="it-IT" altLang="it-IT" dirty="0">
                <a:latin typeface="Gill Sans MT" pitchFamily="34" charset="0"/>
              </a:rPr>
              <a:t>, assumendosi diretta </a:t>
            </a:r>
            <a:r>
              <a:rPr lang="it-IT" altLang="it-IT" dirty="0" err="1">
                <a:latin typeface="Gill Sans MT" pitchFamily="34" charset="0"/>
              </a:rPr>
              <a:t>responsabilita</a:t>
            </a:r>
            <a:r>
              <a:rPr lang="it-IT" altLang="it-IT" dirty="0">
                <a:latin typeface="Gill Sans MT" pitchFamily="34" charset="0"/>
              </a:rPr>
              <a:t>̀ del trattamento, prima della compilazione della richiesta di farmaco “off-</a:t>
            </a:r>
            <a:r>
              <a:rPr lang="it-IT" altLang="it-IT" dirty="0" err="1">
                <a:latin typeface="Gill Sans MT" pitchFamily="34" charset="0"/>
              </a:rPr>
              <a:t>label</a:t>
            </a:r>
            <a:r>
              <a:rPr lang="it-IT" altLang="it-IT" dirty="0">
                <a:latin typeface="Gill Sans MT" pitchFamily="34" charset="0"/>
              </a:rPr>
              <a:t>,” verifica la sussistenza dei seguenti requisiti: </a:t>
            </a:r>
            <a:endParaRPr lang="it-IT" altLang="it-IT" dirty="0"/>
          </a:p>
          <a:p>
            <a:pPr>
              <a:buFont typeface="Calibri Light" pitchFamily="34" charset="0"/>
              <a:buAutoNum type="arabicPeriod"/>
            </a:pPr>
            <a:r>
              <a:rPr lang="it-IT" altLang="it-IT" dirty="0">
                <a:latin typeface="Gill Sans MT" pitchFamily="34" charset="0"/>
              </a:rPr>
              <a:t>mancanza di indicazioni terapeutiche e/o </a:t>
            </a:r>
            <a:r>
              <a:rPr lang="it-IT" altLang="it-IT" dirty="0" err="1">
                <a:latin typeface="Gill Sans MT" pitchFamily="34" charset="0"/>
              </a:rPr>
              <a:t>modalita</a:t>
            </a:r>
            <a:r>
              <a:rPr lang="it-IT" altLang="it-IT" dirty="0">
                <a:latin typeface="Gill Sans MT" pitchFamily="34" charset="0"/>
              </a:rPr>
              <a:t>̀ di somministrazione nelle schede tecniche dei farmaci registrati in Italia; </a:t>
            </a:r>
          </a:p>
          <a:p>
            <a:pPr>
              <a:buFont typeface="Calibri Light" pitchFamily="34" charset="0"/>
              <a:buAutoNum type="arabicPeriod"/>
            </a:pPr>
            <a:r>
              <a:rPr lang="it-IT" altLang="it-IT" dirty="0">
                <a:latin typeface="Gill Sans MT" pitchFamily="34" charset="0"/>
              </a:rPr>
              <a:t>non inserimento del farmaco e della condizione di prescrizione negli elenchi della Legge 648/96, (elenchi consultabili al </a:t>
            </a:r>
            <a:r>
              <a:rPr lang="it-IT" altLang="it-IT" dirty="0">
                <a:latin typeface="Gill Sans MT,Italic"/>
              </a:rPr>
              <a:t>sito </a:t>
            </a:r>
            <a:r>
              <a:rPr lang="it-IT" altLang="it-IT" dirty="0" err="1">
                <a:latin typeface="Gill Sans MT,Italic"/>
              </a:rPr>
              <a:t>www.aifa.gov.it</a:t>
            </a:r>
            <a:r>
              <a:rPr lang="it-IT" altLang="it-IT" dirty="0">
                <a:latin typeface="Gill Sans MT,Italic"/>
              </a:rPr>
              <a:t> -&gt; Informazione, Sperimentazione e Ricerca -&gt; nella casellina Ricerca scrivere “legge 648/96” cliccare su cerca -&gt; cliccare sul punto 1 -&gt; scegliere farmaci “off-</a:t>
            </a:r>
            <a:r>
              <a:rPr lang="it-IT" altLang="it-IT" dirty="0" err="1">
                <a:latin typeface="Gill Sans MT,Italic"/>
              </a:rPr>
              <a:t>label</a:t>
            </a:r>
            <a:r>
              <a:rPr lang="it-IT" altLang="it-IT" dirty="0">
                <a:latin typeface="Gill Sans MT,Italic"/>
              </a:rPr>
              <a:t>” oppure Medicinali</a:t>
            </a:r>
            <a:r>
              <a:rPr lang="it-IT" altLang="it-IT" dirty="0">
                <a:latin typeface="Gill Sans MT" pitchFamily="34" charset="0"/>
              </a:rPr>
              <a:t>. </a:t>
            </a:r>
          </a:p>
          <a:p>
            <a:pPr>
              <a:buFont typeface="Calibri Light" pitchFamily="34" charset="0"/>
              <a:buAutoNum type="arabicPeriod"/>
            </a:pPr>
            <a:r>
              <a:rPr lang="it-IT" altLang="it-IT" dirty="0">
                <a:latin typeface="Gill Sans MT" pitchFamily="34" charset="0"/>
              </a:rPr>
              <a:t>impossibilità di accesso al farmaco ai sensi del D.M. 8.05.2003 “uso compassionevole”; tale uso deve essere gratuito e approvato dal Comitato Etico</a:t>
            </a:r>
            <a:r>
              <a:rPr lang="it-IT" altLang="it-IT" dirty="0">
                <a:solidFill>
                  <a:srgbClr val="FF0000"/>
                </a:solidFill>
                <a:latin typeface="Gill Sans MT" pitchFamily="34" charset="0"/>
              </a:rPr>
              <a:t>; </a:t>
            </a:r>
            <a:endParaRPr lang="it-IT" altLang="it-IT" dirty="0">
              <a:latin typeface="Gill Sans MT" pitchFamily="34" charset="0"/>
            </a:endParaRPr>
          </a:p>
          <a:p>
            <a:pPr>
              <a:buFont typeface="Calibri Light" pitchFamily="34" charset="0"/>
              <a:buAutoNum type="arabicPeriod"/>
            </a:pPr>
            <a:r>
              <a:rPr lang="it-IT" altLang="it-IT" dirty="0">
                <a:latin typeface="Gill Sans MT" pitchFamily="34" charset="0"/>
              </a:rPr>
              <a:t>assenza di valida alternativa terapeutica; </a:t>
            </a:r>
          </a:p>
          <a:p>
            <a:pPr>
              <a:buFont typeface="Calibri Light" pitchFamily="34" charset="0"/>
              <a:buAutoNum type="arabicPeriod"/>
            </a:pPr>
            <a:r>
              <a:rPr lang="it-IT" altLang="it-IT" dirty="0" err="1">
                <a:latin typeface="Gill Sans MT" pitchFamily="34" charset="0"/>
              </a:rPr>
              <a:t>indispensabilita</a:t>
            </a:r>
            <a:r>
              <a:rPr lang="it-IT" altLang="it-IT" dirty="0">
                <a:latin typeface="Gill Sans MT" pitchFamily="34" charset="0"/>
              </a:rPr>
              <a:t>̀ e </a:t>
            </a:r>
            <a:r>
              <a:rPr lang="it-IT" altLang="it-IT" dirty="0" err="1">
                <a:latin typeface="Gill Sans MT" pitchFamily="34" charset="0"/>
              </a:rPr>
              <a:t>insostituibilita</a:t>
            </a:r>
            <a:r>
              <a:rPr lang="it-IT" altLang="it-IT" dirty="0">
                <a:latin typeface="Gill Sans MT" pitchFamily="34" charset="0"/>
              </a:rPr>
              <a:t>̀ della terapia; </a:t>
            </a:r>
          </a:p>
          <a:p>
            <a:pPr>
              <a:buFont typeface="Calibri Light" pitchFamily="34" charset="0"/>
              <a:buAutoNum type="arabicPeriod"/>
            </a:pPr>
            <a:r>
              <a:rPr lang="it-IT" altLang="it-IT" dirty="0" err="1">
                <a:latin typeface="Gill Sans MT" pitchFamily="34" charset="0"/>
              </a:rPr>
              <a:t>disponibilita</a:t>
            </a:r>
            <a:r>
              <a:rPr lang="it-IT" altLang="it-IT" dirty="0">
                <a:latin typeface="Gill Sans MT" pitchFamily="34" charset="0"/>
              </a:rPr>
              <a:t>̀ di lavori apparsi su pubblicazioni scientifiche accreditate in campo internazionale (di cui si deve allegare una copia) nel rispetto dei requisiti previsti dalla Finanziaria 2008: “</a:t>
            </a:r>
            <a:r>
              <a:rPr lang="it-IT" altLang="it-IT" dirty="0">
                <a:latin typeface="Gill Sans MT,Italic"/>
              </a:rPr>
              <a:t>In nessun caso il medico </a:t>
            </a:r>
            <a:r>
              <a:rPr lang="it-IT" altLang="it-IT" dirty="0" err="1">
                <a:latin typeface="Gill Sans MT,Italic"/>
              </a:rPr>
              <a:t>puo</a:t>
            </a:r>
            <a:r>
              <a:rPr lang="it-IT" altLang="it-IT" dirty="0">
                <a:latin typeface="Gill Sans MT,Italic"/>
              </a:rPr>
              <a:t>̀ prescrivere, un medicinale di cui non è autorizzato il commercio quando sul proposto impiego del medicinale non siano disponibili almeno dati favorevoli di sperimentazioni cliniche di fase seconda</a:t>
            </a:r>
            <a:r>
              <a:rPr lang="it-IT" altLang="it-IT" dirty="0">
                <a:latin typeface="Gill Sans MT" pitchFamily="34" charset="0"/>
              </a:rPr>
              <a:t>”; </a:t>
            </a:r>
          </a:p>
        </p:txBody>
      </p:sp>
    </p:spTree>
    <p:extLst>
      <p:ext uri="{BB962C8B-B14F-4D97-AF65-F5344CB8AC3E}">
        <p14:creationId xmlns:p14="http://schemas.microsoft.com/office/powerpoint/2010/main" val="294243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76200" y="228600"/>
          <a:ext cx="8915400" cy="6402389"/>
        </p:xfrm>
        <a:graphic>
          <a:graphicData uri="http://schemas.openxmlformats.org/drawingml/2006/table">
            <a:tbl>
              <a:tblPr/>
              <a:tblGrid>
                <a:gridCol w="1739900"/>
                <a:gridCol w="974725"/>
                <a:gridCol w="1739900"/>
                <a:gridCol w="1738313"/>
                <a:gridCol w="2525712"/>
                <a:gridCol w="196850"/>
              </a:tblGrid>
              <a:tr h="3365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Data richiesta </a:t>
                      </a:r>
                      <a:endParaRPr kumimoji="0" lang="it-IT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1" marR="68581" marT="34296" marB="34296" anchor="ctr" horzOverflow="overflow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U.O. </a:t>
                      </a:r>
                      <a:endParaRPr kumimoji="0" lang="it-IT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1" marR="68581" marT="34296" marB="34296" anchor="ctr" horzOverflow="overflow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Dott. </a:t>
                      </a:r>
                      <a:endParaRPr kumimoji="0" lang="nb-NO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1" marR="68581" marT="34296" marB="34296" anchor="ctr" horzOverflow="overflow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Tel. </a:t>
                      </a:r>
                      <a:endParaRPr kumimoji="0" lang="pt-B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1" marR="68581" marT="34296" marB="34296" anchor="ctr" horzOverflow="overflow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1" marR="68581" marT="34296" marB="34296" anchor="ctr" horzOverflow="overflow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Nominativo: sesso: età: diagnosi:</a:t>
                      </a:r>
                      <a:b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</a:b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fase malattia n° linee terapeutiche precedenti: </a:t>
                      </a:r>
                      <a:endParaRPr kumimoji="0" lang="it-IT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1" marR="68581" marT="34296" marB="34296" anchor="ctr" horzOverflow="overflow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1" marR="68581" marT="34296" marB="34296" anchor="ctr" horzOverflow="overflow">
                    <a:lnL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3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1" marR="68581" marT="34296" marB="34296" anchor="ctr" horzOverflow="overflow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Molecola:</a:t>
                      </a:r>
                      <a:b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</a:b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Nome commerciale, forma, dosaggio: </a:t>
                      </a:r>
                      <a:endParaRPr kumimoji="0" lang="it-IT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Posologia:</a:t>
                      </a:r>
                      <a:b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</a:b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cicli di terapia richiesti: </a:t>
                      </a:r>
                      <a:endParaRPr kumimoji="0" lang="it-IT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1" marR="68581" marT="34296" marB="34296" anchor="ctr" horzOverflow="overflow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808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1" marR="68581" marT="34296" marB="34296" anchor="ctr" horzOverflow="overflow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Relazione medica attestante: </a:t>
                      </a: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ebdings" pitchFamily="18" charset="2"/>
                        </a:rPr>
                        <a:t> </a:t>
                      </a: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possibile risoluzione </a:t>
                      </a: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ebdings" pitchFamily="18" charset="2"/>
                        </a:rPr>
                        <a:t> </a:t>
                      </a: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allungamento durata vita attesa </a:t>
                      </a: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ebdings" pitchFamily="18" charset="2"/>
                        </a:rPr>
                        <a:t> </a:t>
                      </a:r>
                      <a:r>
                        <a:rPr kumimoji="0" lang="it-IT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miglioramento qualità di vita 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assunzione di responsabilità diretta da parte del medico prescrittore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documentazione scientifica comprovante l’efficacia del farmaco richiesto </a:t>
                      </a:r>
                      <a:endParaRPr kumimoji="0" lang="it-IT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1" marR="68581" marT="34296" marB="34296" anchor="ctr" horzOverflow="overflow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1033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1" marR="68581" marT="34296" marB="34296" anchor="ctr" horzOverflow="overflow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Vista la documentazione allegata si esprime parere tecnico alla fornitura del farmaco </a:t>
                      </a: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ebdings" pitchFamily="18" charset="2"/>
                        </a:rPr>
                        <a:t> </a:t>
                      </a: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favorevole</a:t>
                      </a:r>
                      <a:b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</a:b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ebdings" pitchFamily="18" charset="2"/>
                        </a:rPr>
                        <a:t> </a:t>
                      </a: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non favorevole </a:t>
                      </a:r>
                      <a:endParaRPr kumimoji="0" lang="it-IT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Costo unitario:</a:t>
                      </a:r>
                      <a:b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</a:b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Costo per ciclo di terapia mensile ( o costo terapia/mese): Costo totale della terapia: </a:t>
                      </a:r>
                      <a:endParaRPr kumimoji="0" lang="it-IT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1" marR="68581" marT="34296" marB="34296" anchor="ctr" horzOverflow="overflow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1" marR="68581" marT="34296" marB="34296" anchor="ctr" horzOverflow="overflow">
                    <a:lnL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1" marR="68581" marT="34296" marB="34296" anchor="ctr" horzOverflow="overflow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Parere della Commissione Terapeutica Aziendale ( se coinvolta): </a:t>
                      </a: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ebdings" pitchFamily="18" charset="2"/>
                        </a:rPr>
                        <a:t> </a:t>
                      </a: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positivo </a:t>
                      </a: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Webdings" pitchFamily="18" charset="2"/>
                        </a:rPr>
                        <a:t> </a:t>
                      </a: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negativo </a:t>
                      </a:r>
                      <a:endParaRPr kumimoji="0" lang="it-IT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Note: </a:t>
                      </a:r>
                      <a:endParaRPr kumimoji="0" lang="it-IT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1" marR="68581" marT="34296" marB="34296" anchor="ctr" horzOverflow="overflow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1" marR="68581" marT="34296" marB="34296" anchor="ctr" horzOverflow="overflow">
                    <a:lnL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2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1" marR="68581" marT="34296" marB="34296" anchor="ctr" horzOverflow="overflow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,Bold"/>
                        </a:rPr>
                        <a:t>Autorizzazione del Direttore Sanitario o del Direttore del Distretto della ASL di appartenenza del medico richiedente: </a:t>
                      </a:r>
                      <a:endParaRPr kumimoji="0" lang="it-IT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Data </a:t>
                      </a:r>
                      <a:endParaRPr kumimoji="0" lang="it-IT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firma </a:t>
                      </a:r>
                      <a:endParaRPr kumimoji="0" lang="it-IT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,Bold"/>
                        </a:rPr>
                        <a:t>Si ricorda che il medico è vincolato all’acquisizione del consenso informato del paziente da allegare alla cartella clinica </a:t>
                      </a:r>
                      <a:endParaRPr kumimoji="0" lang="it-IT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1" marR="68581" marT="34296" marB="34296" anchor="ctr" horzOverflow="overflow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1" marR="68581" marT="34296" marB="34296" anchor="ctr" horzOverflow="overflow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</a:rPr>
                        <a:t>Quantità di farmaco distribuito dalla Farmacia N° dosi/cfz costo €: </a:t>
                      </a:r>
                      <a:endParaRPr kumimoji="0" lang="it-IT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1" marR="68581" marT="34296" marB="34296" anchor="ctr" horzOverflow="overflow">
                    <a:lnL w="609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8581" marR="68581" marT="34296" marB="34296" anchor="ctr" horzOverflow="overflow">
                    <a:lnL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083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87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144000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2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70400"/>
            <a:ext cx="4710113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0"/>
            <a:ext cx="9144001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323528" y="6472500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>
                <a:latin typeface="Monotype Corsiva" charset="0"/>
                <a:ea typeface="Monotype Corsiva" charset="0"/>
                <a:cs typeface="Monotype Corsiva" charset="0"/>
              </a:rPr>
              <a:t>mc</a:t>
            </a:r>
            <a:endParaRPr lang="it-IT">
              <a:latin typeface="Monotype Corsiva" charset="0"/>
              <a:ea typeface="Monotype Corsiva" charset="0"/>
              <a:cs typeface="Monotype Corsi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90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ttangolo 2"/>
          <p:cNvSpPr>
            <a:spLocks noChangeArrowheads="1"/>
          </p:cNvSpPr>
          <p:nvPr/>
        </p:nvSpPr>
        <p:spPr bwMode="auto">
          <a:xfrm>
            <a:off x="0" y="609600"/>
            <a:ext cx="9144000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nb-NO" altLang="it-IT">
                <a:solidFill>
                  <a:srgbClr val="262626"/>
                </a:solidFill>
                <a:latin typeface="Courier"/>
              </a:rPr>
              <a:t> Art. 1 </a:t>
            </a:r>
          </a:p>
          <a:p>
            <a:r>
              <a:rPr lang="nb-NO" altLang="it-IT">
                <a:solidFill>
                  <a:srgbClr val="262626"/>
                </a:solidFill>
                <a:latin typeface="Courier"/>
              </a:rPr>
              <a:t> </a:t>
            </a:r>
          </a:p>
          <a:p>
            <a:r>
              <a:rPr lang="nb-NO" altLang="it-IT">
                <a:solidFill>
                  <a:srgbClr val="262626"/>
                </a:solidFill>
                <a:latin typeface="Courier"/>
              </a:rPr>
              <a:t>  </a:t>
            </a:r>
            <a:r>
              <a:rPr lang="nb-NO" altLang="it-IT" b="1">
                <a:solidFill>
                  <a:srgbClr val="262626"/>
                </a:solidFill>
                <a:latin typeface="Courier"/>
              </a:rPr>
              <a:t>Le  eparine  </a:t>
            </a:r>
            <a:r>
              <a:rPr lang="nb-NO" altLang="it-IT">
                <a:solidFill>
                  <a:srgbClr val="262626"/>
                </a:solidFill>
                <a:latin typeface="Courier"/>
              </a:rPr>
              <a:t>a  basso  peso  molecolare  </a:t>
            </a:r>
            <a:r>
              <a:rPr lang="nb-NO" altLang="it-IT" b="1">
                <a:solidFill>
                  <a:srgbClr val="262626"/>
                </a:solidFill>
                <a:latin typeface="Courier"/>
              </a:rPr>
              <a:t>sono  inserite</a:t>
            </a:r>
            <a:r>
              <a:rPr lang="nb-NO" altLang="it-IT">
                <a:solidFill>
                  <a:srgbClr val="262626"/>
                </a:solidFill>
                <a:latin typeface="Courier"/>
              </a:rPr>
              <a:t>,  ai  sensi </a:t>
            </a:r>
            <a:r>
              <a:rPr lang="it-IT" altLang="it-IT">
                <a:solidFill>
                  <a:srgbClr val="262626"/>
                </a:solidFill>
                <a:latin typeface="Courier"/>
              </a:rPr>
              <a:t>dell'art. 1, comma 4, del decreto-legge  21  ottobre  1996,  n.  536, convertito  dalla  legge  23  dicembre  1996,  n.  648,   </a:t>
            </a:r>
            <a:r>
              <a:rPr lang="it-IT" altLang="it-IT" b="1">
                <a:solidFill>
                  <a:srgbClr val="262626"/>
                </a:solidFill>
                <a:latin typeface="Courier"/>
              </a:rPr>
              <a:t>nell'elenco</a:t>
            </a:r>
            <a:r>
              <a:rPr lang="it-IT" altLang="it-IT">
                <a:solidFill>
                  <a:srgbClr val="262626"/>
                </a:solidFill>
                <a:latin typeface="Courier"/>
              </a:rPr>
              <a:t> istituito col provvedimento della Commissione unica del farmaco,  </a:t>
            </a:r>
            <a:r>
              <a:rPr lang="it-IT" altLang="it-IT" b="1">
                <a:solidFill>
                  <a:srgbClr val="262626"/>
                </a:solidFill>
                <a:latin typeface="Courier"/>
              </a:rPr>
              <a:t>per l'indicazione terapeutica di cui all'art. 2</a:t>
            </a:r>
            <a:r>
              <a:rPr lang="it-IT" altLang="it-IT">
                <a:solidFill>
                  <a:srgbClr val="262626"/>
                </a:solidFill>
                <a:latin typeface="Courier"/>
              </a:rPr>
              <a:t>. </a:t>
            </a:r>
          </a:p>
          <a:p>
            <a:r>
              <a:rPr lang="de-DE" altLang="it-IT">
                <a:solidFill>
                  <a:srgbClr val="262626"/>
                </a:solidFill>
                <a:latin typeface="Courier"/>
              </a:rPr>
              <a:t>                               Art. 2 </a:t>
            </a:r>
          </a:p>
          <a:p>
            <a:r>
              <a:rPr lang="de-DE" altLang="it-IT">
                <a:solidFill>
                  <a:srgbClr val="262626"/>
                </a:solidFill>
                <a:latin typeface="Courier"/>
              </a:rPr>
              <a:t> </a:t>
            </a:r>
          </a:p>
          <a:p>
            <a:r>
              <a:rPr lang="de-DE" altLang="it-IT">
                <a:solidFill>
                  <a:srgbClr val="262626"/>
                </a:solidFill>
                <a:latin typeface="Courier"/>
              </a:rPr>
              <a:t>  I medicinali di cui all'art. 1 sono erogabili a totale  carico  del Servizio sanitario nazionale </a:t>
            </a:r>
            <a:r>
              <a:rPr lang="de-DE" altLang="it-IT" b="1">
                <a:solidFill>
                  <a:srgbClr val="262626"/>
                </a:solidFill>
                <a:latin typeface="Courier"/>
              </a:rPr>
              <a:t>per la profilassi del tromboembolismo in gravidanza e puerperio per le pazienti a rischio, nel rispetto  delle condizioni per esso indicate nell'allegato 1 che fa parte  integrante</a:t>
            </a:r>
          </a:p>
          <a:p>
            <a:r>
              <a:rPr lang="de-DE" altLang="it-IT">
                <a:solidFill>
                  <a:srgbClr val="262626"/>
                </a:solidFill>
                <a:latin typeface="Courier"/>
              </a:rPr>
              <a:t>della presente determinazione. </a:t>
            </a:r>
          </a:p>
          <a:p>
            <a:r>
              <a:rPr lang="de-DE" altLang="it-IT">
                <a:solidFill>
                  <a:srgbClr val="262626"/>
                </a:solidFill>
                <a:latin typeface="Courier"/>
              </a:rPr>
              <a:t>                               Art. 3 </a:t>
            </a:r>
          </a:p>
          <a:p>
            <a:r>
              <a:rPr lang="de-DE" altLang="it-IT">
                <a:solidFill>
                  <a:srgbClr val="262626"/>
                </a:solidFill>
                <a:latin typeface="Courier"/>
              </a:rPr>
              <a:t> </a:t>
            </a:r>
          </a:p>
          <a:p>
            <a:r>
              <a:rPr lang="de-DE" altLang="it-IT">
                <a:solidFill>
                  <a:srgbClr val="262626"/>
                </a:solidFill>
                <a:latin typeface="Courier"/>
              </a:rPr>
              <a:t>  La presente determinazione ha effetto dal  giorno  successivo  alla sua pubblicazione nella Gazzetta Ufficiale della Repubblica italiana. </a:t>
            </a:r>
          </a:p>
          <a:p>
            <a:r>
              <a:rPr lang="it-IT" altLang="it-IT">
                <a:solidFill>
                  <a:srgbClr val="262626"/>
                </a:solidFill>
                <a:latin typeface="Courier"/>
              </a:rPr>
              <a:t>    Roma, 20 luglio 2016 </a:t>
            </a: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651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olo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362950" cy="1538288"/>
          </a:xfrm>
        </p:spPr>
        <p:txBody>
          <a:bodyPr/>
          <a:lstStyle/>
          <a:p>
            <a:r>
              <a:rPr lang="it-IT" altLang="it-IT" sz="2400" smtClean="0">
                <a:latin typeface="TimesNewRomanPSMT"/>
              </a:rPr>
              <a:t>Indicazione terapeutica: profilassi del tromboembolismo in gravi- danza e puerperio per le pazienti a rischio. </a:t>
            </a:r>
            <a:r>
              <a:rPr lang="it-IT" altLang="it-IT" sz="2400" smtClean="0"/>
              <a:t/>
            </a:r>
            <a:br>
              <a:rPr lang="it-IT" altLang="it-IT" sz="2400" smtClean="0"/>
            </a:br>
            <a:endParaRPr lang="it-IT" altLang="it-IT" sz="2400" smtClean="0"/>
          </a:p>
        </p:txBody>
      </p:sp>
      <p:sp>
        <p:nvSpPr>
          <p:cNvPr id="63490" name="Rettangolo 2"/>
          <p:cNvSpPr>
            <a:spLocks noChangeArrowheads="1"/>
          </p:cNvSpPr>
          <p:nvPr/>
        </p:nvSpPr>
        <p:spPr bwMode="auto">
          <a:xfrm>
            <a:off x="304800" y="1690688"/>
            <a:ext cx="8610600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400" b="1" dirty="0">
                <a:latin typeface="TimesNewRomanPSMT"/>
              </a:rPr>
              <a:t>Criteri di inclusione</a:t>
            </a:r>
            <a:r>
              <a:rPr lang="it-IT" altLang="it-IT" dirty="0">
                <a:latin typeface="TimesNewRomanPSMT"/>
              </a:rPr>
              <a:t>: </a:t>
            </a:r>
            <a:endParaRPr lang="it-IT" altLang="it-IT" dirty="0"/>
          </a:p>
          <a:p>
            <a:r>
              <a:rPr lang="it-IT" altLang="it-IT" dirty="0">
                <a:latin typeface="TimesNewRomanPSMT"/>
              </a:rPr>
              <a:t>1. </a:t>
            </a:r>
            <a:r>
              <a:rPr lang="it-IT" altLang="it-IT" b="1" dirty="0">
                <a:latin typeface="TimesNewRomanPSMT"/>
              </a:rPr>
              <a:t>pregresso</a:t>
            </a:r>
            <a:r>
              <a:rPr lang="it-IT" altLang="it-IT" dirty="0">
                <a:latin typeface="TimesNewRomanPSMT"/>
              </a:rPr>
              <a:t> evento tromboembolico venoso idiopatico o in corso di trattamento con estro-progestinici indipendentemente dalla presenza di </a:t>
            </a:r>
            <a:r>
              <a:rPr lang="it-IT" altLang="it-IT" dirty="0" err="1">
                <a:latin typeface="TimesNewRomanPSMT"/>
              </a:rPr>
              <a:t>trombofilia</a:t>
            </a:r>
            <a:r>
              <a:rPr lang="it-IT" altLang="it-IT" dirty="0">
                <a:latin typeface="TimesNewRomanPSMT"/>
              </a:rPr>
              <a:t> (profilassi); </a:t>
            </a:r>
            <a:endParaRPr lang="it-IT" altLang="it-IT" dirty="0"/>
          </a:p>
          <a:p>
            <a:r>
              <a:rPr lang="it-IT" altLang="it-IT" dirty="0">
                <a:latin typeface="TimesNewRomanPSMT"/>
              </a:rPr>
              <a:t>2. </a:t>
            </a:r>
            <a:r>
              <a:rPr lang="it-IT" altLang="it-IT" b="1" dirty="0">
                <a:latin typeface="TimesNewRomanPSMT"/>
              </a:rPr>
              <a:t>pregressi aborti </a:t>
            </a:r>
            <a:r>
              <a:rPr lang="it-IT" altLang="it-IT" dirty="0">
                <a:latin typeface="TimesNewRomanPSMT"/>
              </a:rPr>
              <a:t>ricorrenti altrimenti non spiegabili (definiti come un numero ≥ 3, o di 2 in presenza di almeno un cariotipo fetale normale) in presenza di documentata </a:t>
            </a:r>
            <a:r>
              <a:rPr lang="it-IT" altLang="it-IT" dirty="0" err="1">
                <a:latin typeface="TimesNewRomanPSMT"/>
              </a:rPr>
              <a:t>trombofilia</a:t>
            </a:r>
            <a:r>
              <a:rPr lang="it-IT" altLang="it-IT" dirty="0">
                <a:latin typeface="TimesNewRomanPSMT"/>
              </a:rPr>
              <a:t> congenita o acquisita (profilassi); </a:t>
            </a:r>
            <a:endParaRPr lang="it-IT" altLang="it-IT" dirty="0"/>
          </a:p>
          <a:p>
            <a:r>
              <a:rPr lang="it-IT" altLang="it-IT" dirty="0">
                <a:latin typeface="TimesNewRomanPSMT"/>
              </a:rPr>
              <a:t>3. una o </a:t>
            </a:r>
            <a:r>
              <a:rPr lang="it-IT" altLang="it-IT" dirty="0" err="1">
                <a:latin typeface="TimesNewRomanPSMT"/>
              </a:rPr>
              <a:t>piu</a:t>
            </a:r>
            <a:r>
              <a:rPr lang="it-IT" altLang="it-IT" dirty="0">
                <a:latin typeface="TimesNewRomanPSMT"/>
              </a:rPr>
              <a:t>̀ </a:t>
            </a:r>
            <a:r>
              <a:rPr lang="it-IT" altLang="it-IT" b="1" dirty="0">
                <a:latin typeface="TimesNewRomanPSMT"/>
              </a:rPr>
              <a:t>morti endouterine </a:t>
            </a:r>
            <a:r>
              <a:rPr lang="it-IT" altLang="it-IT" dirty="0">
                <a:latin typeface="TimesNewRomanPSMT"/>
              </a:rPr>
              <a:t>del feto (MEF), definita come perdita fetale occorsa dalla 20a settimana di gestazione in poi di un feto morfologicamente normale (profilassi); </a:t>
            </a:r>
            <a:endParaRPr lang="it-IT" altLang="it-IT" dirty="0"/>
          </a:p>
          <a:p>
            <a:r>
              <a:rPr lang="it-IT" altLang="it-IT" dirty="0">
                <a:latin typeface="TimesNewRomanPSMT"/>
              </a:rPr>
              <a:t>4. precedente </a:t>
            </a:r>
            <a:r>
              <a:rPr lang="it-IT" altLang="it-IT" b="1" dirty="0" err="1">
                <a:latin typeface="TimesNewRomanPSMT"/>
              </a:rPr>
              <a:t>pre</a:t>
            </a:r>
            <a:r>
              <a:rPr lang="it-IT" altLang="it-IT" b="1" dirty="0">
                <a:latin typeface="TimesNewRomanPSMT"/>
              </a:rPr>
              <a:t>-eclampsia severa</a:t>
            </a:r>
            <a:r>
              <a:rPr lang="it-IT" altLang="it-IT" dirty="0">
                <a:latin typeface="TimesNewRomanPSMT"/>
              </a:rPr>
              <a:t>, ritardo di crescita </a:t>
            </a:r>
            <a:r>
              <a:rPr lang="it-IT" altLang="it-IT" dirty="0" err="1">
                <a:latin typeface="TimesNewRomanPSMT"/>
              </a:rPr>
              <a:t>intrauteri</a:t>
            </a:r>
            <a:r>
              <a:rPr lang="it-IT" altLang="it-IT" dirty="0">
                <a:latin typeface="TimesNewRomanPSMT"/>
              </a:rPr>
              <a:t>- no e distacco di placenta normalmente inserita «sine causa» (profilassi); </a:t>
            </a:r>
            <a:endParaRPr lang="it-IT" altLang="it-IT" dirty="0"/>
          </a:p>
          <a:p>
            <a:r>
              <a:rPr lang="it-IT" altLang="it-IT" dirty="0">
                <a:latin typeface="TimesNewRomanPSMT"/>
              </a:rPr>
              <a:t>5. </a:t>
            </a:r>
            <a:r>
              <a:rPr lang="it-IT" altLang="it-IT" b="1" dirty="0">
                <a:latin typeface="TimesNewRomanPSMT"/>
              </a:rPr>
              <a:t>valvole cardiache meccaniche</a:t>
            </a:r>
            <a:r>
              <a:rPr lang="it-IT" altLang="it-IT" dirty="0">
                <a:latin typeface="TimesNewRomanPSMT"/>
              </a:rPr>
              <a:t>: dalla </a:t>
            </a:r>
            <a:r>
              <a:rPr lang="it-IT" altLang="it-IT" dirty="0" err="1">
                <a:latin typeface="TimesNewRomanPSMT"/>
              </a:rPr>
              <a:t>positivizzazione</a:t>
            </a:r>
            <a:r>
              <a:rPr lang="it-IT" altLang="it-IT" dirty="0">
                <a:latin typeface="TimesNewRomanPSMT"/>
              </a:rPr>
              <a:t> del test di gravidanza fino alla fine del primo trimestre (10-14 settimane circa) e dalla 34 settimana fino al parto. Dalla 14 alla 34 settimana secondo il giudizio del clinico e dopo condivisione con la paziente (trattamento). 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49882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mtClean="0">
                <a:latin typeface="TimesNewRomanPSMT"/>
              </a:rPr>
              <a:t>Criteri di esclusione: </a:t>
            </a:r>
            <a:r>
              <a:rPr lang="it-IT" altLang="it-IT" smtClean="0"/>
              <a:t/>
            </a:r>
            <a:br>
              <a:rPr lang="it-IT" altLang="it-IT" smtClean="0"/>
            </a:br>
            <a:endParaRPr lang="it-IT" altLang="it-IT" smtClean="0"/>
          </a:p>
        </p:txBody>
      </p:sp>
      <p:sp>
        <p:nvSpPr>
          <p:cNvPr id="64514" name="Rettangolo 2"/>
          <p:cNvSpPr>
            <a:spLocks noChangeArrowheads="1"/>
          </p:cNvSpPr>
          <p:nvPr/>
        </p:nvSpPr>
        <p:spPr bwMode="auto">
          <a:xfrm>
            <a:off x="657225" y="2209800"/>
            <a:ext cx="85153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>
                <a:latin typeface="TimesNewRomanPSMT"/>
              </a:rPr>
              <a:t>1. aneuploidia fetale in gravidanze pregresse; </a:t>
            </a:r>
            <a:endParaRPr lang="it-IT" altLang="it-IT"/>
          </a:p>
          <a:p>
            <a:r>
              <a:rPr lang="it-IT" altLang="it-IT">
                <a:latin typeface="TimesNewRomanPSMT"/>
              </a:rPr>
              <a:t>2. malformazioni e/o aneuploidia fetale nella gravidanza in corso; </a:t>
            </a:r>
            <a:endParaRPr lang="it-IT" altLang="it-IT"/>
          </a:p>
          <a:p>
            <a:r>
              <a:rPr lang="it-IT" altLang="it-IT">
                <a:latin typeface="TimesNewRomanPSMT"/>
              </a:rPr>
              <a:t>3. cariotipo parentale anomalo;</a:t>
            </a:r>
            <a:br>
              <a:rPr lang="it-IT" altLang="it-IT">
                <a:latin typeface="TimesNewRomanPSMT"/>
              </a:rPr>
            </a:br>
            <a:r>
              <a:rPr lang="it-IT" altLang="it-IT">
                <a:latin typeface="TimesNewRomanPSMT"/>
              </a:rPr>
              <a:t>4. piastrinopenia (&lt; 50.000/microl); 5. diatesi emorragiche note;</a:t>
            </a:r>
            <a:br>
              <a:rPr lang="it-IT" altLang="it-IT">
                <a:latin typeface="TimesNewRomanPSMT"/>
              </a:rPr>
            </a:br>
            <a:r>
              <a:rPr lang="it-IT" altLang="it-IT">
                <a:latin typeface="TimesNewRomanPSMT"/>
              </a:rPr>
              <a:t>6. allergia alle EBPM. </a:t>
            </a:r>
          </a:p>
          <a:p>
            <a:endParaRPr lang="it-IT" altLang="it-IT"/>
          </a:p>
          <a:p>
            <a:r>
              <a:rPr lang="it-IT" altLang="it-IT">
                <a:latin typeface="TimesNewRomanPSMT"/>
              </a:rPr>
              <a:t>Periodo di prescrizione a totale carico del Servizio sanitario na- zionale: fino a nuova determinazione dell’Agenzia italiana del farmaco. </a:t>
            </a:r>
            <a:endParaRPr lang="it-IT" altLang="it-IT"/>
          </a:p>
          <a:p>
            <a:endParaRPr lang="it-IT" altLang="it-IT">
              <a:latin typeface="TimesNewRomanPSMT"/>
            </a:endParaRPr>
          </a:p>
          <a:p>
            <a:r>
              <a:rPr lang="it-IT" altLang="it-IT">
                <a:latin typeface="TimesNewRomanPSMT"/>
              </a:rPr>
              <a:t>Piano terapeutico: fino a 41 settimane circa (calcolando dalla positivizzazione del test di gravidanza - circa 5 settimane di età gestazionale - e includendo fino a 6 settimane di puerperio). </a:t>
            </a: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0162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mtClean="0">
                <a:latin typeface="TimesNewRomanPSMT"/>
              </a:rPr>
              <a:t>Altre condizioni da osservare:</a:t>
            </a:r>
            <a:endParaRPr lang="it-IT" altLang="it-IT" smtClean="0"/>
          </a:p>
        </p:txBody>
      </p:sp>
      <p:sp>
        <p:nvSpPr>
          <p:cNvPr id="65538" name="Rettangolo 4"/>
          <p:cNvSpPr>
            <a:spLocks noChangeArrowheads="1"/>
          </p:cNvSpPr>
          <p:nvPr/>
        </p:nvSpPr>
        <p:spPr bwMode="auto">
          <a:xfrm>
            <a:off x="533400" y="1690688"/>
            <a:ext cx="798195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400" b="1">
                <a:latin typeface="TimesNewRomanPSMT"/>
              </a:rPr>
              <a:t>le modalità </a:t>
            </a:r>
            <a:r>
              <a:rPr lang="it-IT" altLang="it-IT" sz="2400">
                <a:latin typeface="TimesNewRomanPSMT"/>
              </a:rPr>
              <a:t>previste dagli articoli 4, 5, 6 del provvedimento datato 20 luglio 2000 citato in premessa, in relazione a: </a:t>
            </a:r>
          </a:p>
          <a:p>
            <a:endParaRPr lang="it-IT" altLang="it-IT" sz="2400">
              <a:latin typeface="TimesNewRomanPSMT"/>
            </a:endParaRPr>
          </a:p>
          <a:p>
            <a:r>
              <a:rPr lang="it-IT" altLang="it-IT" sz="2400" b="1">
                <a:latin typeface="TimesNewRomanPSMT"/>
              </a:rPr>
              <a:t>art. 4: istituzione del registro</a:t>
            </a:r>
            <a:r>
              <a:rPr lang="it-IT" altLang="it-IT" sz="2400">
                <a:latin typeface="TimesNewRomanPSMT"/>
              </a:rPr>
              <a:t>, </a:t>
            </a:r>
            <a:r>
              <a:rPr lang="it-IT" altLang="it-IT" sz="2400" b="1">
                <a:latin typeface="TimesNewRomanPSMT"/>
              </a:rPr>
              <a:t>rilevamento e trasmissione dei dati di monitoraggio clinico </a:t>
            </a:r>
            <a:r>
              <a:rPr lang="it-IT" altLang="it-IT" sz="2400">
                <a:latin typeface="TimesNewRomanPSMT"/>
              </a:rPr>
              <a:t>ed </a:t>
            </a:r>
            <a:r>
              <a:rPr lang="it-IT" altLang="it-IT" sz="2400" b="1">
                <a:latin typeface="TimesNewRomanPSMT"/>
              </a:rPr>
              <a:t>informazioni riguardo a sospensioni del trattamento </a:t>
            </a:r>
            <a:r>
              <a:rPr lang="it-IT" altLang="it-IT" sz="2400">
                <a:latin typeface="TimesNewRomanPSMT"/>
              </a:rPr>
              <a:t>(mediante apposita scheda come da provvedimento 31 gennaio 2001, pubblicato nella </a:t>
            </a:r>
            <a:r>
              <a:rPr lang="it-IT" altLang="it-IT" sz="2400" i="1">
                <a:latin typeface="TimesNewRomanPS"/>
              </a:rPr>
              <a:t>Gazzetta Ufficiale </a:t>
            </a:r>
            <a:r>
              <a:rPr lang="it-IT" altLang="it-IT" sz="2400">
                <a:latin typeface="TimesNewRomanPSMT"/>
              </a:rPr>
              <a:t>n. 70 del 24 marzo 2001); </a:t>
            </a:r>
          </a:p>
          <a:p>
            <a:endParaRPr lang="it-IT" altLang="it-IT" sz="2400">
              <a:latin typeface="TimesNewRomanPSMT"/>
            </a:endParaRPr>
          </a:p>
          <a:p>
            <a:r>
              <a:rPr lang="it-IT" altLang="it-IT" sz="2400" b="1">
                <a:latin typeface="TimesNewRomanPSMT"/>
              </a:rPr>
              <a:t>art. 5: acquisizione del consenso informato, modalità di prescrizione e di dispensazione del medicinale</a:t>
            </a:r>
            <a:r>
              <a:rPr lang="it-IT" altLang="it-IT" sz="2400">
                <a:latin typeface="TimesNewRomanPSMT"/>
              </a:rPr>
              <a:t>; </a:t>
            </a:r>
          </a:p>
          <a:p>
            <a:endParaRPr lang="it-IT" altLang="it-IT" sz="2400">
              <a:latin typeface="TimesNewRomanPSMT"/>
            </a:endParaRPr>
          </a:p>
          <a:p>
            <a:r>
              <a:rPr lang="it-IT" altLang="it-IT" sz="2400" b="1">
                <a:latin typeface="TimesNewRomanPSMT"/>
              </a:rPr>
              <a:t>art. 6: rilevamento e trasmissione dei dati di spesa. </a:t>
            </a:r>
            <a:endParaRPr lang="it-IT" altLang="it-IT" sz="2400" b="1"/>
          </a:p>
        </p:txBody>
      </p:sp>
    </p:spTree>
    <p:extLst>
      <p:ext uri="{BB962C8B-B14F-4D97-AF65-F5344CB8AC3E}">
        <p14:creationId xmlns:p14="http://schemas.microsoft.com/office/powerpoint/2010/main" val="275639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533400" y="1066800"/>
          <a:ext cx="8153400" cy="5449888"/>
        </p:xfrm>
        <a:graphic>
          <a:graphicData uri="http://schemas.openxmlformats.org/drawingml/2006/table">
            <a:tbl>
              <a:tblPr/>
              <a:tblGrid>
                <a:gridCol w="2717800"/>
                <a:gridCol w="2717800"/>
                <a:gridCol w="2717800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Storia personale 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Evento trombo- embolico: indicare se idiopatico</a:t>
                      </a:r>
                      <a:b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</a:b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o in corso di trattamento con estro-progestinici 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Eventi ostetrici: indicare tipo di evento e in quante gravi- danze si è verificato 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Gravidanza in corso 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Evento trombo- embolico: indicare settimane di gesta- zione o giorno di puerperio in cui si verifica. 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Complicanze materne o fetali che si verificano nel corso della gestazione</a:t>
                      </a:r>
                      <a:b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</a:b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Eventi emorragici (indicare sede) 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Manifestazioni allergiche, piastrinopenia materna insorta in corso di gravidanza 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7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Outcome della gravi- danza in corso 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Outcome materno: parto spontaneo taglio cesareo emorragie (indi- care sede) complicanze materne 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Outcome fetale:</a:t>
                      </a:r>
                      <a:b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</a:b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sesso neonato</a:t>
                      </a:r>
                      <a:b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</a:b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nato vivo: si/no</a:t>
                      </a:r>
                      <a:b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</a:b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peso alla nascita condizioni patologiche del neonato da registrare prima della dimissione </a:t>
                      </a:r>
                      <a:endParaRPr kumimoji="0" lang="it-IT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7" marB="45717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61988" y="403225"/>
            <a:ext cx="93424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it-IT" altLang="it-IT">
                <a:latin typeface="Arial" charset="0"/>
              </a:rPr>
              <a:t>DATI DA INSERIRE NEL REGISTRO </a:t>
            </a:r>
          </a:p>
        </p:txBody>
      </p:sp>
    </p:spTree>
    <p:extLst>
      <p:ext uri="{BB962C8B-B14F-4D97-AF65-F5344CB8AC3E}">
        <p14:creationId xmlns:p14="http://schemas.microsoft.com/office/powerpoint/2010/main" val="37274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628650" y="533400"/>
          <a:ext cx="8058150" cy="4953000"/>
        </p:xfrm>
        <a:graphic>
          <a:graphicData uri="http://schemas.openxmlformats.org/drawingml/2006/table">
            <a:tbl>
              <a:tblPr/>
              <a:tblGrid>
                <a:gridCol w="2686050"/>
                <a:gridCol w="2686050"/>
                <a:gridCol w="2686050"/>
              </a:tblGrid>
              <a:tr h="11144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EBPM 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Dosaggio giornaliero (via sottocutanea) 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74295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Profilassi 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Trattamento 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Enoxaparina 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4000 U/die </a:t>
                      </a:r>
                      <a:endParaRPr kumimoji="0" lang="de-DE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100 U/Kg/12h </a:t>
                      </a:r>
                      <a:endParaRPr kumimoji="0" lang="de-DE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Nadroparina 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2850 U/die (fino a 70 kg); 3800U/die (&gt;70Kg) 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180UI/Kg/24h </a:t>
                      </a:r>
                      <a:endParaRPr kumimoji="0" lang="bg-BG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6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Dalteparina </a:t>
                      </a:r>
                      <a:endParaRPr kumimoji="0" lang="it-IT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5000 U/24h </a:t>
                      </a:r>
                      <a:endParaRPr kumimoji="0" lang="de-DE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NewRomanPSMT"/>
                        </a:rPr>
                        <a:t>200 U/Kg/24h </a:t>
                      </a:r>
                      <a:endParaRPr kumimoji="0" lang="de-DE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6" marB="45716" anchor="ctr" horzOverflow="overflow">
                    <a:lnL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916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619" name="Rettangolo 3"/>
          <p:cNvSpPr>
            <a:spLocks noChangeArrowheads="1"/>
          </p:cNvSpPr>
          <p:nvPr/>
        </p:nvSpPr>
        <p:spPr bwMode="auto">
          <a:xfrm>
            <a:off x="433388" y="5502275"/>
            <a:ext cx="8253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/>
              <a:t>http://www.gazzettaufficiale.it/do/gazzetta/serie_generale/0/pdfPaginato?dataPubblicazioneGazzetta=20160806&amp;numeroGazzetta=183&amp;tipoSerie=SG&amp;tipoSupplemento=GU&amp;numeroSupplemento=0&amp;numPagina=1&amp;edizione=0&amp;elenco30giorni=true</a:t>
            </a:r>
          </a:p>
        </p:txBody>
      </p:sp>
    </p:spTree>
    <p:extLst>
      <p:ext uri="{BB962C8B-B14F-4D97-AF65-F5344CB8AC3E}">
        <p14:creationId xmlns:p14="http://schemas.microsoft.com/office/powerpoint/2010/main" val="107295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olo 1"/>
          <p:cNvSpPr>
            <a:spLocks noGrp="1"/>
          </p:cNvSpPr>
          <p:nvPr>
            <p:ph type="title"/>
          </p:nvPr>
        </p:nvSpPr>
        <p:spPr>
          <a:xfrm>
            <a:off x="5257800" y="7938"/>
            <a:ext cx="3886200" cy="1943100"/>
          </a:xfrm>
        </p:spPr>
        <p:txBody>
          <a:bodyPr/>
          <a:lstStyle/>
          <a:p>
            <a:pPr>
              <a:defRPr/>
            </a:pPr>
            <a:r>
              <a:rPr lang="it-IT" altLang="it-IT" dirty="0">
                <a:solidFill>
                  <a:schemeClr val="accent4">
                    <a:lumMod val="75000"/>
                  </a:schemeClr>
                </a:solidFill>
              </a:rPr>
              <a:t>Terapia ponte, Allegato 1</a:t>
            </a:r>
          </a:p>
        </p:txBody>
      </p:sp>
      <p:sp>
        <p:nvSpPr>
          <p:cNvPr id="68610" name="Rettangolo 2"/>
          <p:cNvSpPr>
            <a:spLocks noChangeArrowheads="1"/>
          </p:cNvSpPr>
          <p:nvPr/>
        </p:nvSpPr>
        <p:spPr bwMode="auto">
          <a:xfrm>
            <a:off x="-3175" y="1965325"/>
            <a:ext cx="89154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000" dirty="0">
                <a:latin typeface="TimesNewRomanPSMT"/>
              </a:rPr>
              <a:t>Indicazione terapeutica: trattamento del tromboembolismo nella sospensione degli anti-vitamina K (AVK) per manovre chirurgiche e/o invasive (</a:t>
            </a:r>
            <a:r>
              <a:rPr lang="it-IT" altLang="it-IT" sz="2000" i="1" dirty="0" err="1">
                <a:latin typeface="TimesNewRomanPS"/>
              </a:rPr>
              <a:t>bridging</a:t>
            </a:r>
            <a:r>
              <a:rPr lang="it-IT" altLang="it-IT" sz="2000" dirty="0">
                <a:latin typeface="TimesNewRomanPSMT"/>
              </a:rPr>
              <a:t>). </a:t>
            </a:r>
            <a:endParaRPr lang="it-IT" altLang="it-IT" sz="2000" dirty="0"/>
          </a:p>
          <a:p>
            <a:r>
              <a:rPr lang="it-IT" altLang="it-IT" sz="2000" b="1" dirty="0">
                <a:latin typeface="TimesNewRomanPSMT"/>
              </a:rPr>
              <a:t>Criteri di inclusione</a:t>
            </a:r>
            <a:r>
              <a:rPr lang="it-IT" altLang="it-IT" sz="2000" dirty="0">
                <a:latin typeface="TimesNewRomanPSMT"/>
              </a:rPr>
              <a:t>: pazienti a rischio basso, moderato ed elevato di tromboembolismo. </a:t>
            </a:r>
            <a:endParaRPr lang="it-IT" altLang="it-IT" sz="2000" dirty="0"/>
          </a:p>
          <a:p>
            <a:r>
              <a:rPr lang="it-IT" altLang="it-IT" sz="2000" b="1" dirty="0">
                <a:latin typeface="TimesNewRomanPSMT"/>
              </a:rPr>
              <a:t>Criteri di esclusione</a:t>
            </a:r>
            <a:r>
              <a:rPr lang="it-IT" altLang="it-IT" sz="2000" dirty="0">
                <a:latin typeface="TimesNewRomanPSMT"/>
              </a:rPr>
              <a:t>: pazienti sottoposti a procedure con minimo rischio di sanguinamento (procedure dermatologiche minori come escissione di tumori basali e squamosi, cheratosi attiniche e nevi, cataratta con anestesia topica (non </a:t>
            </a:r>
            <a:r>
              <a:rPr lang="it-IT" altLang="it-IT" sz="2000" dirty="0" err="1">
                <a:latin typeface="TimesNewRomanPSMT"/>
              </a:rPr>
              <a:t>retrobulbare</a:t>
            </a:r>
            <a:r>
              <a:rPr lang="it-IT" altLang="it-IT" sz="2000" dirty="0">
                <a:latin typeface="TimesNewRomanPSMT"/>
              </a:rPr>
              <a:t>), avulsioni dentarie semplici, igiene dentaria (detartrasi), biopsie ossee). </a:t>
            </a:r>
            <a:endParaRPr lang="it-IT" altLang="it-IT" sz="2000" dirty="0"/>
          </a:p>
          <a:p>
            <a:r>
              <a:rPr lang="it-IT" altLang="it-IT" sz="2000" dirty="0">
                <a:latin typeface="TimesNewRomanPSMT"/>
              </a:rPr>
              <a:t>Periodo di prescrizione a totale carico del Servizio sanitario nazionale: fino a nuova determinazione dell’Agenzia italiana del farmaco. </a:t>
            </a:r>
            <a:endParaRPr lang="it-IT" altLang="it-IT" sz="2000" dirty="0"/>
          </a:p>
          <a:p>
            <a:r>
              <a:rPr lang="it-IT" altLang="it-IT" sz="2000" b="1" dirty="0">
                <a:latin typeface="TimesNewRomanPSMT"/>
              </a:rPr>
              <a:t>Piano terapeutico: previsione fino a 10 giorni</a:t>
            </a:r>
            <a:r>
              <a:rPr lang="it-IT" altLang="it-IT" sz="2000" dirty="0">
                <a:latin typeface="TimesNewRomanPSMT"/>
              </a:rPr>
              <a:t>, dosaggi profilattici o terapeutici di EBPM a seconda del rischio tromboembolico. Rischio basso moderato: dosaggio profilattico; rischio elevato: dosaggio sub- terapeutico (70 % della dose terapeutica). </a:t>
            </a:r>
            <a:endParaRPr lang="it-IT" altLang="it-IT" sz="2000" dirty="0"/>
          </a:p>
        </p:txBody>
      </p:sp>
      <p:pic>
        <p:nvPicPr>
          <p:cNvPr id="68611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0"/>
            <a:ext cx="4665662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323528" y="6472500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>
                <a:latin typeface="Monotype Corsiva" charset="0"/>
                <a:ea typeface="Monotype Corsiva" charset="0"/>
                <a:cs typeface="Monotype Corsiva" charset="0"/>
              </a:rPr>
              <a:t>mc</a:t>
            </a:r>
            <a:endParaRPr lang="it-IT">
              <a:latin typeface="Monotype Corsiva" charset="0"/>
              <a:ea typeface="Monotype Corsiva" charset="0"/>
              <a:cs typeface="Monotype Corsi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51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544638"/>
            <a:ext cx="8748712" cy="3468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6" name="Rectangle 2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82296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C00000"/>
                </a:solidFill>
              </a:rPr>
              <a:t>Prescrizione specialistica</a:t>
            </a: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4643438" y="3429000"/>
            <a:ext cx="3673475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latin typeface="Arial" charset="0"/>
            </a:endParaRPr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3635375" y="3068638"/>
            <a:ext cx="3240088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latin typeface="Arial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395288" y="5300663"/>
            <a:ext cx="8424862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defRPr/>
            </a:pPr>
            <a:r>
              <a:rPr lang="it-IT" altLang="it-IT" b="1" smtClean="0">
                <a:solidFill>
                  <a:srgbClr val="000066"/>
                </a:solidFill>
                <a:latin typeface="Book Antiqua" charset="0"/>
              </a:rPr>
              <a:t>Solo se condivisa</a:t>
            </a:r>
            <a:r>
              <a:rPr lang="it-IT" altLang="it-IT" smtClean="0">
                <a:solidFill>
                  <a:srgbClr val="000066"/>
                </a:solidFill>
                <a:latin typeface="Book Antiqua" charset="0"/>
              </a:rPr>
              <a:t>: la casella “s” di suggerita della ricetta </a:t>
            </a:r>
            <a:r>
              <a:rPr lang="it-IT" altLang="it-IT" b="1" smtClean="0">
                <a:solidFill>
                  <a:srgbClr val="000066"/>
                </a:solidFill>
                <a:latin typeface="Book Antiqua" charset="0"/>
              </a:rPr>
              <a:t>non tutela il medico prescrittore</a:t>
            </a:r>
            <a:r>
              <a:rPr lang="it-IT" altLang="it-IT" smtClean="0">
                <a:solidFill>
                  <a:srgbClr val="000066"/>
                </a:solidFill>
                <a:latin typeface="Book Antiqua" charset="0"/>
              </a:rPr>
              <a:t> che all’atto della firma della ricetta appare in tutti i casi responsabile della stessa.</a:t>
            </a:r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 flipH="1">
            <a:off x="5795963" y="2349500"/>
            <a:ext cx="2663825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latin typeface="Arial" charset="0"/>
            </a:endParaRPr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900113" y="5013325"/>
            <a:ext cx="3816350" cy="0"/>
          </a:xfrm>
          <a:prstGeom prst="line">
            <a:avLst/>
          </a:prstGeom>
          <a:noFill/>
          <a:ln w="1905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6469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 smtClean="0"/>
          </a:p>
        </p:txBody>
      </p:sp>
      <p:pic>
        <p:nvPicPr>
          <p:cNvPr id="69634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016"/>
            <a:ext cx="10380663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ccia sinistra 1"/>
          <p:cNvSpPr/>
          <p:nvPr/>
        </p:nvSpPr>
        <p:spPr>
          <a:xfrm>
            <a:off x="9612560" y="4365104"/>
            <a:ext cx="576064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399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403350"/>
            <a:ext cx="9001000" cy="3625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0" name="Rectangle 2"/>
          <p:cNvSpPr>
            <a:spLocks noGrp="1"/>
          </p:cNvSpPr>
          <p:nvPr>
            <p:ph type="title" idx="4294967295"/>
          </p:nvPr>
        </p:nvSpPr>
        <p:spPr>
          <a:xfrm>
            <a:off x="0" y="260350"/>
            <a:ext cx="8229600" cy="1143000"/>
          </a:xfrm>
        </p:spPr>
        <p:txBody>
          <a:bodyPr/>
          <a:lstStyle/>
          <a:p>
            <a:pPr eaLnBrk="1" hangingPunct="1"/>
            <a:r>
              <a:rPr lang="it-IT" altLang="it-IT" smtClean="0">
                <a:solidFill>
                  <a:srgbClr val="C00000"/>
                </a:solidFill>
              </a:rPr>
              <a:t>Off label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 flipH="1" flipV="1">
            <a:off x="7391400" y="3822700"/>
            <a:ext cx="1296988" cy="2376488"/>
          </a:xfrm>
          <a:prstGeom prst="line">
            <a:avLst/>
          </a:prstGeom>
          <a:ln w="38100">
            <a:headEnd/>
            <a:tailEnd type="triangle" w="med" len="med"/>
          </a:ln>
          <a:extLst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35845" name="Oval 5"/>
          <p:cNvSpPr>
            <a:spLocks noChangeArrowheads="1"/>
          </p:cNvSpPr>
          <p:nvPr/>
        </p:nvSpPr>
        <p:spPr bwMode="auto">
          <a:xfrm>
            <a:off x="-71438" y="1447800"/>
            <a:ext cx="288926" cy="360363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/>
            <a:endParaRPr lang="it-IT" altLang="it-IT">
              <a:solidFill>
                <a:srgbClr val="C00000"/>
              </a:solidFill>
            </a:endParaRPr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-47625" y="3390900"/>
            <a:ext cx="288925" cy="431800"/>
          </a:xfrm>
          <a:prstGeom prst="ellipse">
            <a:avLst/>
          </a:prstGeom>
          <a:ln>
            <a:headEnd/>
            <a:tailEnd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/>
            <a:endParaRPr lang="it-IT" altLang="it-IT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937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ttangolo 2"/>
          <p:cNvSpPr>
            <a:spLocks noChangeArrowheads="1"/>
          </p:cNvSpPr>
          <p:nvPr/>
        </p:nvSpPr>
        <p:spPr bwMode="auto">
          <a:xfrm>
            <a:off x="442913" y="3270919"/>
            <a:ext cx="82296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800" dirty="0">
                <a:latin typeface="ArialUnicodeMS,Bold"/>
              </a:rPr>
              <a:t>PROVVEDIMENTO 20 luglio 2000.</a:t>
            </a:r>
            <a:br>
              <a:rPr lang="it-IT" altLang="it-IT" sz="2800" dirty="0">
                <a:latin typeface="ArialUnicodeMS,Bold"/>
              </a:rPr>
            </a:br>
            <a:r>
              <a:rPr lang="it-IT" altLang="it-IT" sz="2800" dirty="0">
                <a:latin typeface="ArialUnicodeMS,Bold"/>
              </a:rPr>
              <a:t>Istituzione dell'elenco delle </a:t>
            </a:r>
            <a:r>
              <a:rPr lang="it-IT" altLang="it-IT" sz="2800" dirty="0" err="1">
                <a:latin typeface="ArialUnicodeMS,Bold"/>
              </a:rPr>
              <a:t>specialita</a:t>
            </a:r>
            <a:r>
              <a:rPr lang="it-IT" altLang="it-IT" sz="2800" dirty="0">
                <a:latin typeface="ArialUnicodeMS,Bold"/>
              </a:rPr>
              <a:t>̀ medicinali erogabili a totale carico del Servizio sanitario nazionale ai sensi della legge 648/96. </a:t>
            </a:r>
            <a:endParaRPr lang="it-IT" altLang="it-IT" sz="2800" dirty="0"/>
          </a:p>
          <a:p>
            <a:r>
              <a:rPr lang="it-IT" altLang="it-IT" sz="2800" dirty="0">
                <a:latin typeface="TimesNewRoman"/>
              </a:rPr>
              <a:t>LA COMMISSIONE UNICA DEL FARMACO </a:t>
            </a:r>
            <a:endParaRPr lang="it-IT" altLang="it-IT" sz="28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72" y="332656"/>
            <a:ext cx="762772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67544" y="2060849"/>
            <a:ext cx="7803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/>
              <a:t>PREMESSE normativa off </a:t>
            </a:r>
            <a:r>
              <a:rPr lang="it-IT" sz="4000" dirty="0" err="1" smtClean="0"/>
              <a:t>label</a:t>
            </a:r>
            <a:r>
              <a:rPr lang="it-IT" sz="4000" dirty="0" smtClean="0"/>
              <a:t> 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18617579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ttangolo 2"/>
          <p:cNvSpPr>
            <a:spLocks noChangeArrowheads="1"/>
          </p:cNvSpPr>
          <p:nvPr/>
        </p:nvSpPr>
        <p:spPr bwMode="auto">
          <a:xfrm>
            <a:off x="107504" y="1"/>
            <a:ext cx="9112696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t-IT" altLang="it-IT" sz="2400" dirty="0">
                <a:latin typeface="TimesNewRoman"/>
              </a:rPr>
              <a:t>Art. 4. </a:t>
            </a:r>
            <a:endParaRPr lang="it-IT" altLang="it-IT" sz="2400" dirty="0"/>
          </a:p>
          <a:p>
            <a:r>
              <a:rPr lang="it-IT" altLang="it-IT" sz="2400" dirty="0">
                <a:latin typeface="ArialUnicodeMS"/>
              </a:rPr>
              <a:t>I medicinali inseriti in elenco verranno monitorati mediante l'istituzione, da parte della struttura </a:t>
            </a:r>
            <a:r>
              <a:rPr lang="it-IT" altLang="it-IT" sz="2400" dirty="0" err="1">
                <a:latin typeface="ArialUnicodeMS"/>
              </a:rPr>
              <a:t>prescrittrice</a:t>
            </a:r>
            <a:r>
              <a:rPr lang="it-IT" altLang="it-IT" sz="2400" dirty="0">
                <a:latin typeface="ArialUnicodeMS"/>
              </a:rPr>
              <a:t> (unità operativa), di appositi registri nel rispetto delle indicazioni riportate nei singoli provvedimenti di inserimento. </a:t>
            </a:r>
            <a:endParaRPr lang="it-IT" altLang="it-IT" sz="2400" dirty="0"/>
          </a:p>
          <a:p>
            <a:r>
              <a:rPr lang="it-IT" altLang="it-IT" sz="2400" dirty="0">
                <a:latin typeface="ArialUnicodeMS"/>
              </a:rPr>
              <a:t>La struttura </a:t>
            </a:r>
            <a:r>
              <a:rPr lang="it-IT" altLang="it-IT" sz="2400" dirty="0" err="1">
                <a:latin typeface="ArialUnicodeMS"/>
              </a:rPr>
              <a:t>prescrittrice</a:t>
            </a:r>
            <a:r>
              <a:rPr lang="it-IT" altLang="it-IT" sz="2400" dirty="0">
                <a:latin typeface="ArialUnicodeMS"/>
              </a:rPr>
              <a:t>, ogni tre mesi, </a:t>
            </a:r>
            <a:r>
              <a:rPr lang="it-IT" altLang="it-IT" sz="2400" dirty="0" err="1">
                <a:latin typeface="ArialUnicodeMS"/>
              </a:rPr>
              <a:t>trasmettera</a:t>
            </a:r>
            <a:r>
              <a:rPr lang="it-IT" altLang="it-IT" sz="2400" dirty="0">
                <a:latin typeface="ArialUnicodeMS"/>
              </a:rPr>
              <a:t>̀ alla Commissione unica del farmaco ed all'assessorato della sanità della propria regione una relazione ove siano indicati per ciascun paziente i seguenti dati: </a:t>
            </a:r>
            <a:endParaRPr lang="it-IT" altLang="it-IT" sz="2400" dirty="0"/>
          </a:p>
          <a:p>
            <a:r>
              <a:rPr lang="it-IT" altLang="it-IT" sz="2400" dirty="0" err="1">
                <a:latin typeface="ArialUnicodeMS"/>
              </a:rPr>
              <a:t>eta</a:t>
            </a:r>
            <a:r>
              <a:rPr lang="it-IT" altLang="it-IT" sz="2400" dirty="0">
                <a:latin typeface="ArialUnicodeMS"/>
              </a:rPr>
              <a:t>̀ e sesso; </a:t>
            </a:r>
            <a:endParaRPr lang="it-IT" altLang="it-IT" sz="2400" dirty="0"/>
          </a:p>
          <a:p>
            <a:r>
              <a:rPr lang="it-IT" altLang="it-IT" sz="2400" dirty="0">
                <a:latin typeface="ArialUnicodeMS"/>
              </a:rPr>
              <a:t>data di inizio del trattamento; </a:t>
            </a:r>
            <a:endParaRPr lang="it-IT" altLang="it-IT" sz="2400" dirty="0"/>
          </a:p>
          <a:p>
            <a:r>
              <a:rPr lang="it-IT" altLang="it-IT" sz="2400" dirty="0">
                <a:latin typeface="ArialUnicodeMS"/>
              </a:rPr>
              <a:t>decorso clinico secondo i parametri individuati nel provvedimento; </a:t>
            </a:r>
            <a:endParaRPr lang="it-IT" altLang="it-IT" sz="2400" dirty="0"/>
          </a:p>
          <a:p>
            <a:r>
              <a:rPr lang="it-IT" altLang="it-IT" sz="2400" dirty="0">
                <a:latin typeface="ArialUnicodeMS"/>
              </a:rPr>
              <a:t>eventi avversi; </a:t>
            </a:r>
            <a:endParaRPr lang="it-IT" altLang="it-IT" sz="2400" dirty="0"/>
          </a:p>
          <a:p>
            <a:r>
              <a:rPr lang="it-IT" altLang="it-IT" sz="2400" dirty="0">
                <a:latin typeface="ArialUnicodeMS"/>
              </a:rPr>
              <a:t>data e causa dell'eventuale interruzione del trattamento; </a:t>
            </a:r>
            <a:endParaRPr lang="it-IT" altLang="it-IT" sz="2400" dirty="0"/>
          </a:p>
          <a:p>
            <a:r>
              <a:rPr lang="it-IT" altLang="it-IT" sz="2400" dirty="0">
                <a:latin typeface="ArialUnicodeMS"/>
              </a:rPr>
              <a:t>data dell'eventuale conclusione del piano terapeutico. </a:t>
            </a:r>
            <a:endParaRPr lang="it-IT" altLang="it-IT" sz="2400" dirty="0"/>
          </a:p>
          <a:p>
            <a:r>
              <a:rPr lang="it-IT" altLang="it-IT" sz="2400" dirty="0">
                <a:latin typeface="ArialUnicodeMS"/>
              </a:rPr>
              <a:t>La mancata ricezione dei dati richiesti </a:t>
            </a:r>
            <a:r>
              <a:rPr lang="it-IT" altLang="it-IT" sz="2400" dirty="0" err="1">
                <a:latin typeface="ArialUnicodeMS"/>
              </a:rPr>
              <a:t>comportera</a:t>
            </a:r>
            <a:r>
              <a:rPr lang="it-IT" altLang="it-IT" sz="2400" dirty="0">
                <a:latin typeface="ArialUnicodeMS"/>
              </a:rPr>
              <a:t>̀ una rivalutazione dell'</a:t>
            </a:r>
            <a:r>
              <a:rPr lang="it-IT" altLang="it-IT" sz="2400" dirty="0" err="1">
                <a:latin typeface="ArialUnicodeMS"/>
              </a:rPr>
              <a:t>opportunita</a:t>
            </a:r>
            <a:r>
              <a:rPr lang="it-IT" altLang="it-IT" sz="2400" dirty="0">
                <a:latin typeface="ArialUnicodeMS"/>
              </a:rPr>
              <a:t>̀ di mantenere il medicinale nell'elenco. </a:t>
            </a:r>
            <a:endParaRPr lang="it-IT" altLang="it-IT" sz="2400" dirty="0"/>
          </a:p>
        </p:txBody>
      </p:sp>
    </p:spTree>
    <p:extLst>
      <p:ext uri="{BB962C8B-B14F-4D97-AF65-F5344CB8AC3E}">
        <p14:creationId xmlns:p14="http://schemas.microsoft.com/office/powerpoint/2010/main" val="38441607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ttangolo 2"/>
          <p:cNvSpPr>
            <a:spLocks noChangeArrowheads="1"/>
          </p:cNvSpPr>
          <p:nvPr/>
        </p:nvSpPr>
        <p:spPr bwMode="auto">
          <a:xfrm>
            <a:off x="152400" y="-79375"/>
            <a:ext cx="87630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400">
                <a:latin typeface="TimesNewRoman"/>
              </a:rPr>
              <a:t>Art. 5. </a:t>
            </a:r>
            <a:endParaRPr lang="it-IT" altLang="it-IT" sz="2400"/>
          </a:p>
          <a:p>
            <a:r>
              <a:rPr lang="it-IT" altLang="it-IT" sz="2400">
                <a:latin typeface="ArialUnicodeMS"/>
              </a:rPr>
              <a:t>I medicinali inseriti in elenco saranno prescritti nel rispetto delle condizioni indicate per ciascuno di essi nel relativo provvedimento di inserimento e delle seguenti condizioni generali: </a:t>
            </a:r>
            <a:endParaRPr lang="it-IT" altLang="it-IT" sz="2400"/>
          </a:p>
          <a:p>
            <a:r>
              <a:rPr lang="it-IT" altLang="it-IT" sz="2400">
                <a:latin typeface="ArialUnicodeMS"/>
              </a:rPr>
              <a:t>a) consenso informato scritto del paziente dal quale risulti che lo stesso è consapevole della incompletezza dei dati relativi alla sicurezza ed efficacia del medicinale per l'indicazione terapeutica proposta. </a:t>
            </a:r>
            <a:endParaRPr lang="it-IT" altLang="it-IT" sz="2400"/>
          </a:p>
          <a:p>
            <a:r>
              <a:rPr lang="it-IT" altLang="it-IT" sz="2400">
                <a:latin typeface="ArialUnicodeMS"/>
              </a:rPr>
              <a:t>Il consenso informato verrà acquisito secondo le modalità indicate nell'allegato 1 che fa parte integrante del presente provvedimento; </a:t>
            </a:r>
            <a:endParaRPr lang="it-IT" altLang="it-IT" sz="2400"/>
          </a:p>
          <a:p>
            <a:r>
              <a:rPr lang="it-IT" altLang="it-IT" sz="2400">
                <a:latin typeface="ArialUnicodeMS"/>
              </a:rPr>
              <a:t>b) piano terapeutico e prescrizione da parte di strutture specializzate ospedaliere od universitarie o di istituti di ncovero e cura a carattere scientifico; </a:t>
            </a:r>
            <a:endParaRPr lang="it-IT" altLang="it-IT" sz="2400"/>
          </a:p>
          <a:p>
            <a:r>
              <a:rPr lang="it-IT" altLang="it-IT" sz="2400">
                <a:latin typeface="ArialUnicodeMS"/>
              </a:rPr>
              <a:t>c) dispensazione trachite il servizio farmaceutico delle strutture prescrittrici, ove possibile, oppure del servizio farmaceutico della azienda sanitaria locale di residenza del paziente </a:t>
            </a:r>
            <a:endParaRPr lang="it-IT" altLang="it-IT" sz="2400"/>
          </a:p>
        </p:txBody>
      </p:sp>
    </p:spTree>
    <p:extLst>
      <p:ext uri="{BB962C8B-B14F-4D97-AF65-F5344CB8AC3E}">
        <p14:creationId xmlns:p14="http://schemas.microsoft.com/office/powerpoint/2010/main" val="32726834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Segnaposto contenuto 3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8350" y="88900"/>
            <a:ext cx="4565650" cy="5851525"/>
          </a:xfrm>
        </p:spPr>
      </p:pic>
      <p:pic>
        <p:nvPicPr>
          <p:cNvPr id="52226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4705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4002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4191000" cy="5851525"/>
          </a:xfrm>
        </p:spPr>
        <p:txBody>
          <a:bodyPr/>
          <a:lstStyle/>
          <a:p>
            <a:endParaRPr lang="it-IT" altLang="it-IT" smtClean="0"/>
          </a:p>
        </p:txBody>
      </p:sp>
      <p:pic>
        <p:nvPicPr>
          <p:cNvPr id="53250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184150"/>
            <a:ext cx="4665663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8113"/>
            <a:ext cx="4724400" cy="603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ttangolo 5"/>
          <p:cNvSpPr>
            <a:spLocks noChangeArrowheads="1"/>
          </p:cNvSpPr>
          <p:nvPr/>
        </p:nvSpPr>
        <p:spPr bwMode="auto">
          <a:xfrm>
            <a:off x="0" y="6211888"/>
            <a:ext cx="9144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>
                <a:hlinkClick r:id="rId4"/>
              </a:rPr>
              <a:t>http://www.regione.lazio.it/binary/rl_farmaci/tbl_contenuti/Nuovo_PTOTR_Decreto_U0026_del_29_marzo_2011.pdf</a:t>
            </a:r>
            <a:endParaRPr lang="it-IT" altLang="it-IT"/>
          </a:p>
        </p:txBody>
      </p:sp>
      <p:sp>
        <p:nvSpPr>
          <p:cNvPr id="53253" name="Rettangolo 6"/>
          <p:cNvSpPr>
            <a:spLocks noChangeArrowheads="1"/>
          </p:cNvSpPr>
          <p:nvPr/>
        </p:nvSpPr>
        <p:spPr bwMode="auto">
          <a:xfrm>
            <a:off x="6494463" y="2362200"/>
            <a:ext cx="25908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1200">
                <a:latin typeface="Gill Sans MT,Bold"/>
              </a:rPr>
              <a:t>RIFERIMENTI NORMATIVI </a:t>
            </a:r>
            <a:endParaRPr lang="it-IT" altLang="it-IT" sz="1200"/>
          </a:p>
          <a:p>
            <a:r>
              <a:rPr lang="it-IT" altLang="it-IT" sz="1200">
                <a:latin typeface="Gill Sans MT" pitchFamily="34" charset="0"/>
              </a:rPr>
              <a:t>- Legge n. 648 del 23.12.96 e successive modifiche;</a:t>
            </a:r>
            <a:br>
              <a:rPr lang="it-IT" altLang="it-IT" sz="1200">
                <a:latin typeface="Gill Sans MT" pitchFamily="34" charset="0"/>
              </a:rPr>
            </a:br>
            <a:r>
              <a:rPr lang="it-IT" altLang="it-IT" sz="1200">
                <a:latin typeface="Gill Sans MT" pitchFamily="34" charset="0"/>
              </a:rPr>
              <a:t>- Legge n. 94 del 08.04.98 (Legge Di Bella);</a:t>
            </a:r>
            <a:br>
              <a:rPr lang="it-IT" altLang="it-IT" sz="1200">
                <a:latin typeface="Gill Sans MT" pitchFamily="34" charset="0"/>
              </a:rPr>
            </a:br>
            <a:r>
              <a:rPr lang="it-IT" altLang="it-IT" sz="1200">
                <a:latin typeface="Gill Sans MT" pitchFamily="34" charset="0"/>
              </a:rPr>
              <a:t>- Decreto del 8 Maggio 2003 e successive modifiche;</a:t>
            </a:r>
            <a:br>
              <a:rPr lang="it-IT" altLang="it-IT" sz="1200">
                <a:latin typeface="Gill Sans MT" pitchFamily="34" charset="0"/>
              </a:rPr>
            </a:br>
            <a:r>
              <a:rPr lang="it-IT" altLang="it-IT" sz="1200">
                <a:latin typeface="Gill Sans MT" pitchFamily="34" charset="0"/>
              </a:rPr>
              <a:t>- Legge n. 296, del 27/12/06, art.1, comma 796, lettera z, (Legge Finanziaria 2007); </a:t>
            </a:r>
            <a:r>
              <a:rPr lang="it-IT" altLang="it-IT" sz="1200">
                <a:latin typeface="Times New Roman" pitchFamily="18" charset="0"/>
              </a:rPr>
              <a:t>- </a:t>
            </a:r>
            <a:r>
              <a:rPr lang="it-IT" altLang="it-IT" sz="1200">
                <a:latin typeface="Gill Sans MT" pitchFamily="34" charset="0"/>
              </a:rPr>
              <a:t>circolare del Ministero della Salute del 12/2/2007;</a:t>
            </a:r>
            <a:br>
              <a:rPr lang="it-IT" altLang="it-IT" sz="1200">
                <a:latin typeface="Gill Sans MT" pitchFamily="34" charset="0"/>
              </a:rPr>
            </a:br>
            <a:r>
              <a:rPr lang="it-IT" altLang="it-IT" sz="1200">
                <a:latin typeface="Times New Roman" pitchFamily="18" charset="0"/>
              </a:rPr>
              <a:t>- </a:t>
            </a:r>
            <a:r>
              <a:rPr lang="it-IT" altLang="it-IT" sz="1200">
                <a:latin typeface="Gill Sans MT" pitchFamily="34" charset="0"/>
              </a:rPr>
              <a:t>nota R.L. n.26696 del 07/03/2007</a:t>
            </a:r>
            <a:br>
              <a:rPr lang="it-IT" altLang="it-IT" sz="1200">
                <a:latin typeface="Gill Sans MT" pitchFamily="34" charset="0"/>
              </a:rPr>
            </a:br>
            <a:r>
              <a:rPr lang="it-IT" altLang="it-IT" sz="1200">
                <a:latin typeface="Gill Sans MT" pitchFamily="34" charset="0"/>
              </a:rPr>
              <a:t>- Legge n. 244, del 24/12/07, art. 2, comma 348, (Legge </a:t>
            </a:r>
            <a:r>
              <a:rPr lang="it-IT" altLang="it-IT" sz="1200">
                <a:latin typeface="Gill Sans MT,Italic"/>
              </a:rPr>
              <a:t>Finanziaria 2008</a:t>
            </a:r>
            <a:r>
              <a:rPr lang="it-IT" altLang="it-IT" sz="1200">
                <a:latin typeface="Gill Sans MT" pitchFamily="34" charset="0"/>
              </a:rPr>
              <a:t>)</a:t>
            </a:r>
            <a:br>
              <a:rPr lang="it-IT" altLang="it-IT" sz="1200">
                <a:latin typeface="Gill Sans MT" pitchFamily="34" charset="0"/>
              </a:rPr>
            </a:br>
            <a:r>
              <a:rPr lang="it-IT" altLang="it-IT" sz="1200">
                <a:latin typeface="Gill Sans MT" pitchFamily="34" charset="0"/>
              </a:rPr>
              <a:t>- Decreto Commissariale U0026 del 29/03/2011 (approvazione PTOTR) ;</a:t>
            </a:r>
            <a:br>
              <a:rPr lang="it-IT" altLang="it-IT" sz="1200">
                <a:latin typeface="Gill Sans MT" pitchFamily="34" charset="0"/>
              </a:rPr>
            </a:br>
            <a:r>
              <a:rPr lang="it-IT" altLang="it-IT" sz="1200">
                <a:latin typeface="Gill Sans MT" pitchFamily="34" charset="0"/>
              </a:rPr>
              <a:t>- Determinazione B2634 del 7.5.2012 – Commissione PTOTR Regione Lazio </a:t>
            </a:r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791379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ttangolo 1"/>
          <p:cNvSpPr>
            <a:spLocks noChangeArrowheads="1"/>
          </p:cNvSpPr>
          <p:nvPr/>
        </p:nvSpPr>
        <p:spPr bwMode="auto">
          <a:xfrm>
            <a:off x="838200" y="548680"/>
            <a:ext cx="72390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800" dirty="0">
                <a:latin typeface="Times New Roman" pitchFamily="18" charset="0"/>
              </a:rPr>
              <a:t>La normativa nazionale e della Regione Lazio, vigente in materia ( art. 1 comma 796 lettera z Legge Finanziaria 2007 ( G. U. 299 del 27/ 12/ 2006); Circolare del </a:t>
            </a:r>
            <a:r>
              <a:rPr lang="it-IT" altLang="it-IT" sz="2800" dirty="0" err="1">
                <a:latin typeface="Times New Roman" pitchFamily="18" charset="0"/>
              </a:rPr>
              <a:t>Min</a:t>
            </a:r>
            <a:r>
              <a:rPr lang="it-IT" altLang="it-IT" sz="2800" dirty="0">
                <a:latin typeface="Times New Roman" pitchFamily="18" charset="0"/>
              </a:rPr>
              <a:t> </a:t>
            </a:r>
            <a:r>
              <a:rPr lang="it-IT" altLang="it-IT" sz="2800" dirty="0" err="1">
                <a:latin typeface="Times New Roman" pitchFamily="18" charset="0"/>
              </a:rPr>
              <a:t>Sal</a:t>
            </a:r>
            <a:r>
              <a:rPr lang="it-IT" altLang="it-IT" sz="2800" dirty="0">
                <a:latin typeface="Times New Roman" pitchFamily="18" charset="0"/>
              </a:rPr>
              <a:t> del 12/02/07, Nota R.L. </a:t>
            </a:r>
            <a:r>
              <a:rPr lang="it-IT" altLang="it-IT" sz="2800" dirty="0" err="1">
                <a:latin typeface="Times New Roman" pitchFamily="18" charset="0"/>
              </a:rPr>
              <a:t>Prot</a:t>
            </a:r>
            <a:r>
              <a:rPr lang="it-IT" altLang="it-IT" sz="2800" dirty="0">
                <a:latin typeface="Times New Roman" pitchFamily="18" charset="0"/>
              </a:rPr>
              <a:t>. 26696 del 7/3/07, legge 8 aprile 1998, n. 94) ribadisce che </a:t>
            </a:r>
            <a:r>
              <a:rPr lang="it-IT" altLang="it-IT" sz="2800" b="1" dirty="0">
                <a:latin typeface="Times New Roman" pitchFamily="18" charset="0"/>
              </a:rPr>
              <a:t>l’utilizzo di terapie farmacologiche al di fuori delle condizioni di autorizzazione all’immissione in commercio non deve rappresentare carattere diffuso e sistematico. </a:t>
            </a:r>
          </a:p>
          <a:p>
            <a:r>
              <a:rPr lang="it-IT" altLang="it-IT" sz="2800" dirty="0">
                <a:latin typeface="Times New Roman" pitchFamily="18" charset="0"/>
              </a:rPr>
              <a:t>Individua </a:t>
            </a:r>
            <a:r>
              <a:rPr lang="it-IT" altLang="it-IT" sz="2800" b="1" dirty="0">
                <a:latin typeface="Times New Roman" pitchFamily="18" charset="0"/>
              </a:rPr>
              <a:t>responsabile</a:t>
            </a:r>
            <a:r>
              <a:rPr lang="it-IT" altLang="it-IT" sz="2800" dirty="0">
                <a:latin typeface="Times New Roman" pitchFamily="18" charset="0"/>
              </a:rPr>
              <a:t> del rispetto della norma, anche sotto il profilo della </a:t>
            </a:r>
            <a:r>
              <a:rPr lang="it-IT" altLang="it-IT" sz="2800" dirty="0" err="1">
                <a:latin typeface="Times New Roman" pitchFamily="18" charset="0"/>
              </a:rPr>
              <a:t>responsabilita</a:t>
            </a:r>
            <a:r>
              <a:rPr lang="it-IT" altLang="it-IT" sz="2800" dirty="0">
                <a:latin typeface="Times New Roman" pitchFamily="18" charset="0"/>
              </a:rPr>
              <a:t>̀ per </a:t>
            </a:r>
            <a:r>
              <a:rPr lang="it-IT" altLang="it-IT" sz="2800" b="1" dirty="0">
                <a:latin typeface="Times New Roman" pitchFamily="18" charset="0"/>
              </a:rPr>
              <a:t>danno erariale, </a:t>
            </a:r>
            <a:r>
              <a:rPr lang="it-IT" altLang="it-IT" sz="2800" dirty="0">
                <a:latin typeface="Times New Roman" pitchFamily="18" charset="0"/>
              </a:rPr>
              <a:t>il </a:t>
            </a:r>
            <a:r>
              <a:rPr lang="it-IT" altLang="it-IT" sz="2800" b="1" dirty="0">
                <a:latin typeface="Times New Roman" pitchFamily="18" charset="0"/>
              </a:rPr>
              <a:t>Direttore Sanitario Aziendale</a:t>
            </a:r>
            <a:r>
              <a:rPr lang="it-IT" altLang="it-IT" sz="2800" dirty="0">
                <a:latin typeface="Times New Roman" pitchFamily="18" charset="0"/>
              </a:rPr>
              <a:t>.</a:t>
            </a:r>
            <a:br>
              <a:rPr lang="it-IT" altLang="it-IT" sz="2800" dirty="0">
                <a:latin typeface="Times New Roman" pitchFamily="18" charset="0"/>
              </a:rPr>
            </a:br>
            <a:endParaRPr lang="it-IT" altLang="it-IT" sz="2800" dirty="0"/>
          </a:p>
        </p:txBody>
      </p:sp>
    </p:spTree>
    <p:extLst>
      <p:ext uri="{BB962C8B-B14F-4D97-AF65-F5344CB8AC3E}">
        <p14:creationId xmlns:p14="http://schemas.microsoft.com/office/powerpoint/2010/main" val="154388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1543</Words>
  <Application>Microsoft Macintosh PowerPoint</Application>
  <PresentationFormat>Presentazione su schermo (4:3)</PresentationFormat>
  <Paragraphs>126</Paragraphs>
  <Slides>20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39" baseType="lpstr">
      <vt:lpstr>ArialUnicodeMS</vt:lpstr>
      <vt:lpstr>ArialUnicodeMS,Bold</vt:lpstr>
      <vt:lpstr>Book Antiqua</vt:lpstr>
      <vt:lpstr>Calibri</vt:lpstr>
      <vt:lpstr>Calibri Light</vt:lpstr>
      <vt:lpstr>Courier</vt:lpstr>
      <vt:lpstr>Gill Sans MT</vt:lpstr>
      <vt:lpstr>Gill Sans MT,Bold</vt:lpstr>
      <vt:lpstr>Gill Sans MT,BoldItalic</vt:lpstr>
      <vt:lpstr>Gill Sans MT,Italic</vt:lpstr>
      <vt:lpstr>Monotype Corsiva</vt:lpstr>
      <vt:lpstr>Times New Roman</vt:lpstr>
      <vt:lpstr>TimesNewRoman</vt:lpstr>
      <vt:lpstr>TimesNewRomanPS</vt:lpstr>
      <vt:lpstr>TimesNewRomanPSMT</vt:lpstr>
      <vt:lpstr>Trebuchet MS</vt:lpstr>
      <vt:lpstr>Webdings</vt:lpstr>
      <vt:lpstr>Arial</vt:lpstr>
      <vt:lpstr>Tema di Office</vt:lpstr>
      <vt:lpstr>Presentazione di PowerPoint</vt:lpstr>
      <vt:lpstr>Prescrizione specialistica</vt:lpstr>
      <vt:lpstr>Off label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Indicazione terapeutica: profilassi del tromboembolismo in gravi- danza e puerperio per le pazienti a rischio.  </vt:lpstr>
      <vt:lpstr>Criteri di esclusione:  </vt:lpstr>
      <vt:lpstr>Altre condizioni da osservare:</vt:lpstr>
      <vt:lpstr>Presentazione di PowerPoint</vt:lpstr>
      <vt:lpstr>Presentazione di PowerPoint</vt:lpstr>
      <vt:lpstr>Terapia ponte, Allegato 1</vt:lpstr>
      <vt:lpstr>Presentazione di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Maria</dc:creator>
  <cp:keywords/>
  <dc:description/>
  <cp:lastModifiedBy>Utente di Microsoft Office</cp:lastModifiedBy>
  <cp:revision>3</cp:revision>
  <dcterms:created xsi:type="dcterms:W3CDTF">2016-11-06T20:47:57Z</dcterms:created>
  <dcterms:modified xsi:type="dcterms:W3CDTF">2016-12-03T11:07:10Z</dcterms:modified>
  <cp:category/>
</cp:coreProperties>
</file>