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2FE558-0720-407A-9BED-F79F096FD2F2}" type="datetimeFigureOut">
              <a:rPr lang="it-IT" smtClean="0"/>
              <a:t>26/02/2020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401280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2FE558-0720-407A-9BED-F79F096FD2F2}" type="datetimeFigureOut">
              <a:rPr lang="it-IT" smtClean="0"/>
              <a:t>26/02/2020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271968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2FE558-0720-407A-9BED-F79F096FD2F2}" type="datetimeFigureOut">
              <a:rPr lang="it-IT" smtClean="0"/>
              <a:t>26/02/2020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84138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2FE558-0720-407A-9BED-F79F096FD2F2}" type="datetimeFigureOut">
              <a:rPr lang="it-IT" smtClean="0"/>
              <a:t>26/02/2020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150364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F02FE558-0720-407A-9BED-F79F096FD2F2}" type="datetimeFigureOut">
              <a:rPr lang="it-IT" smtClean="0"/>
              <a:t>26/02/2020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164963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2FE558-0720-407A-9BED-F79F096FD2F2}" type="datetimeFigureOut">
              <a:rPr lang="it-IT" smtClean="0"/>
              <a:t>26/02/2020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169720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2FE558-0720-407A-9BED-F79F096FD2F2}" type="datetimeFigureOut">
              <a:rPr lang="it-IT" smtClean="0"/>
              <a:t>26/02/2020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264338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2FE558-0720-407A-9BED-F79F096FD2F2}" type="datetimeFigureOut">
              <a:rPr lang="it-IT" smtClean="0"/>
              <a:t>26/02/2020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3507675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2FE558-0720-407A-9BED-F79F096FD2F2}" type="datetimeFigureOut">
              <a:rPr lang="it-IT" smtClean="0"/>
              <a:t>26/02/2020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2529768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02FE558-0720-407A-9BED-F79F096FD2F2}" type="datetimeFigureOut">
              <a:rPr lang="it-IT" smtClean="0"/>
              <a:t>26/02/2020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48483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02FE558-0720-407A-9BED-F79F096FD2F2}" type="datetimeFigureOut">
              <a:rPr lang="it-IT" smtClean="0"/>
              <a:t>26/02/2020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8A61A65-CAD9-40E6-9127-7C68AC9002E2}" type="slidenum">
              <a:rPr lang="it-IT" smtClean="0"/>
              <a:t>‹N›</a:t>
            </a:fld>
            <a:endParaRPr lang="it-IT"/>
          </a:p>
        </p:txBody>
      </p:sp>
    </p:spTree>
    <p:extLst>
      <p:ext uri="{BB962C8B-B14F-4D97-AF65-F5344CB8AC3E}">
        <p14:creationId xmlns:p14="http://schemas.microsoft.com/office/powerpoint/2010/main" val="243527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FE558-0720-407A-9BED-F79F096FD2F2}" type="datetimeFigureOut">
              <a:rPr lang="it-IT" smtClean="0"/>
              <a:t>26/02/2020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61A65-CAD9-40E6-9127-7C68AC9002E2}" type="slidenum">
              <a:rPr lang="it-IT" smtClean="0"/>
              <a:t>‹N›</a:t>
            </a:fld>
            <a:endParaRPr lang="it-IT"/>
          </a:p>
        </p:txBody>
      </p:sp>
    </p:spTree>
    <p:extLst>
      <p:ext uri="{BB962C8B-B14F-4D97-AF65-F5344CB8AC3E}">
        <p14:creationId xmlns:p14="http://schemas.microsoft.com/office/powerpoint/2010/main" val="1010673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54107" y="1835096"/>
            <a:ext cx="9144000" cy="2387600"/>
          </a:xfrm>
          <a:solidFill>
            <a:srgbClr val="FFFF00"/>
          </a:solidFill>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ASPETTI ESSENZIALI DELLA </a:t>
            </a:r>
            <a:br>
              <a:rPr lang="it-IT" dirty="0" smtClean="0"/>
            </a:br>
            <a:r>
              <a:rPr lang="it-IT" dirty="0" smtClean="0"/>
              <a:t>EPIDEMIA DA CORONAVIRUS</a:t>
            </a:r>
            <a:br>
              <a:rPr lang="it-IT" dirty="0" smtClean="0"/>
            </a:br>
            <a:endParaRPr lang="it-IT" dirty="0"/>
          </a:p>
        </p:txBody>
      </p:sp>
      <p:sp>
        <p:nvSpPr>
          <p:cNvPr id="3" name="Sottotitolo 2"/>
          <p:cNvSpPr>
            <a:spLocks noGrp="1"/>
          </p:cNvSpPr>
          <p:nvPr>
            <p:ph type="subTitle" idx="1"/>
          </p:nvPr>
        </p:nvSpPr>
        <p:spPr>
          <a:xfrm>
            <a:off x="781337" y="4496844"/>
            <a:ext cx="10341486" cy="1975981"/>
          </a:xfrm>
          <a:solidFill>
            <a:srgbClr val="00B050"/>
          </a:solidFill>
        </p:spPr>
        <p:txBody>
          <a:bodyPr>
            <a:normAutofit/>
          </a:bodyPr>
          <a:lstStyle/>
          <a:p>
            <a:r>
              <a:rPr lang="it-IT" sz="3600" b="1" dirty="0" smtClean="0">
                <a:solidFill>
                  <a:schemeClr val="bg1"/>
                </a:solidFill>
              </a:rPr>
              <a:t>UNITA’ DI CRISI DELLA ASL VT</a:t>
            </a:r>
          </a:p>
          <a:p>
            <a:r>
              <a:rPr lang="it-IT" sz="3600" b="1" dirty="0" smtClean="0">
                <a:solidFill>
                  <a:schemeClr val="bg1"/>
                </a:solidFill>
              </a:rPr>
              <a:t>Referente ASL VT</a:t>
            </a:r>
          </a:p>
          <a:p>
            <a:r>
              <a:rPr lang="it-IT" sz="3600" b="1" dirty="0" smtClean="0">
                <a:solidFill>
                  <a:schemeClr val="bg1"/>
                </a:solidFill>
              </a:rPr>
              <a:t>Dr.ssa  Silvia Aquilani</a:t>
            </a:r>
          </a:p>
          <a:p>
            <a:endParaRPr lang="it-IT" sz="3600" b="1"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430" y="525463"/>
            <a:ext cx="2927446" cy="8899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8964" y="676405"/>
            <a:ext cx="2569980" cy="6436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481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0937" y="365126"/>
            <a:ext cx="11198268" cy="636956"/>
          </a:xfrm>
          <a:solidFill>
            <a:srgbClr val="FFFF00"/>
          </a:solidFill>
        </p:spPr>
        <p:txBody>
          <a:bodyPr>
            <a:normAutofit fontScale="90000"/>
          </a:bodyPr>
          <a:lstStyle/>
          <a:p>
            <a:pPr algn="ctr"/>
            <a:r>
              <a:rPr lang="it-IT" sz="2800" b="1" dirty="0"/>
              <a:t> </a:t>
            </a:r>
            <a:r>
              <a:rPr lang="it-IT" sz="2800" b="1" dirty="0" smtClean="0"/>
              <a:t>Definizione delle tipologie dei casi  -</a:t>
            </a:r>
            <a:r>
              <a:rPr lang="it-IT" sz="4000" b="1" dirty="0" smtClean="0">
                <a:solidFill>
                  <a:srgbClr val="FF0000"/>
                </a:solidFill>
              </a:rPr>
              <a:t>caso sospetto</a:t>
            </a:r>
            <a:endParaRPr lang="it-IT" sz="2800" b="1" dirty="0">
              <a:solidFill>
                <a:srgbClr val="FF0000"/>
              </a:solidFill>
            </a:endParaRPr>
          </a:p>
        </p:txBody>
      </p:sp>
      <p:sp>
        <p:nvSpPr>
          <p:cNvPr id="3" name="Segnaposto contenuto 2"/>
          <p:cNvSpPr>
            <a:spLocks noGrp="1"/>
          </p:cNvSpPr>
          <p:nvPr>
            <p:ph idx="1"/>
          </p:nvPr>
        </p:nvSpPr>
        <p:spPr>
          <a:xfrm>
            <a:off x="450937" y="1240076"/>
            <a:ext cx="11198268" cy="4747365"/>
          </a:xfrm>
        </p:spPr>
        <p:txBody>
          <a:bodyPr>
            <a:noAutofit/>
          </a:bodyPr>
          <a:lstStyle/>
          <a:p>
            <a:r>
              <a:rPr lang="it-IT" dirty="0" smtClean="0"/>
              <a:t>Persona</a:t>
            </a:r>
            <a:r>
              <a:rPr lang="it-IT" b="1" dirty="0" smtClean="0"/>
              <a:t> con infezione respiratoria acuta (insorgenza improvvisa di almeno uno dei seguenti sintomi : febbre, </a:t>
            </a:r>
            <a:r>
              <a:rPr lang="it-IT" b="1" dirty="0" err="1" smtClean="0"/>
              <a:t>tosse,dispnea</a:t>
            </a:r>
            <a:r>
              <a:rPr lang="it-IT" b="1" dirty="0" smtClean="0"/>
              <a:t>) </a:t>
            </a:r>
            <a:r>
              <a:rPr lang="it-IT" dirty="0" smtClean="0"/>
              <a:t>che ha richiesto o meno un ricovero in  ospedale e </a:t>
            </a:r>
            <a:r>
              <a:rPr lang="it-IT" b="1" u="sng" dirty="0" smtClean="0"/>
              <a:t>che nei </a:t>
            </a:r>
          </a:p>
          <a:p>
            <a:pPr marL="0" indent="0">
              <a:buNone/>
            </a:pPr>
            <a:r>
              <a:rPr lang="it-IT" b="1" u="sng" dirty="0"/>
              <a:t> </a:t>
            </a:r>
            <a:r>
              <a:rPr lang="it-IT" b="1" u="sng" dirty="0" smtClean="0"/>
              <a:t>  14 giorni precedenti la sintomatologia </a:t>
            </a:r>
            <a:r>
              <a:rPr lang="it-IT" b="1" dirty="0" smtClean="0"/>
              <a:t>, </a:t>
            </a:r>
            <a:r>
              <a:rPr lang="it-IT" dirty="0" smtClean="0"/>
              <a:t>ha soddisfatto almeno una    </a:t>
            </a:r>
          </a:p>
          <a:p>
            <a:pPr marL="0" indent="0">
              <a:buNone/>
            </a:pPr>
            <a:r>
              <a:rPr lang="it-IT" dirty="0"/>
              <a:t> </a:t>
            </a:r>
            <a:r>
              <a:rPr lang="it-IT" dirty="0" smtClean="0"/>
              <a:t>  delle seguenti  condizioni  : </a:t>
            </a:r>
          </a:p>
          <a:p>
            <a:r>
              <a:rPr lang="it-IT" dirty="0"/>
              <a:t> </a:t>
            </a:r>
            <a:r>
              <a:rPr lang="it-IT" dirty="0" smtClean="0"/>
              <a:t>  storia di viaggi o residenza in </a:t>
            </a:r>
            <a:r>
              <a:rPr lang="it-IT" dirty="0" smtClean="0">
                <a:solidFill>
                  <a:srgbClr val="FF0000"/>
                </a:solidFill>
              </a:rPr>
              <a:t>Cina</a:t>
            </a:r>
            <a:r>
              <a:rPr lang="it-IT" dirty="0" smtClean="0"/>
              <a:t> o in </a:t>
            </a:r>
            <a:r>
              <a:rPr lang="it-IT" b="1" dirty="0" smtClean="0">
                <a:solidFill>
                  <a:srgbClr val="FF0000"/>
                </a:solidFill>
              </a:rPr>
              <a:t>zone segnalate dal Ministero </a:t>
            </a:r>
          </a:p>
          <a:p>
            <a:pPr marL="0" indent="0">
              <a:buNone/>
            </a:pPr>
            <a:r>
              <a:rPr lang="it-IT" b="1" dirty="0" smtClean="0">
                <a:solidFill>
                  <a:srgbClr val="FF0000"/>
                </a:solidFill>
              </a:rPr>
              <a:t>      della salute come a rischio  </a:t>
            </a:r>
            <a:r>
              <a:rPr lang="it-IT" b="1" dirty="0" smtClean="0"/>
              <a:t>oppure</a:t>
            </a:r>
            <a:r>
              <a:rPr lang="it-IT" dirty="0" smtClean="0"/>
              <a:t> </a:t>
            </a:r>
          </a:p>
          <a:p>
            <a:r>
              <a:rPr lang="it-IT" dirty="0" smtClean="0"/>
              <a:t>   ha avuto un </a:t>
            </a:r>
            <a:r>
              <a:rPr lang="it-IT" b="1" dirty="0" smtClean="0">
                <a:solidFill>
                  <a:srgbClr val="FF0000"/>
                </a:solidFill>
              </a:rPr>
              <a:t>contatto stretto</a:t>
            </a:r>
            <a:r>
              <a:rPr lang="it-IT" b="1" dirty="0" smtClean="0"/>
              <a:t> con un caso probabile o confermato       </a:t>
            </a:r>
          </a:p>
          <a:p>
            <a:r>
              <a:rPr lang="it-IT" b="1" dirty="0"/>
              <a:t> </a:t>
            </a:r>
            <a:r>
              <a:rPr lang="it-IT" b="1" dirty="0" smtClean="0"/>
              <a:t>  da SARS-CoV-2 – oppure </a:t>
            </a:r>
          </a:p>
          <a:p>
            <a:r>
              <a:rPr lang="it-IT" b="1" dirty="0"/>
              <a:t> </a:t>
            </a:r>
            <a:r>
              <a:rPr lang="it-IT" b="1" dirty="0" smtClean="0"/>
              <a:t>  ha lavorato o ha frequentato </a:t>
            </a:r>
            <a:r>
              <a:rPr lang="it-IT" b="1" dirty="0" smtClean="0">
                <a:solidFill>
                  <a:srgbClr val="FF0000"/>
                </a:solidFill>
              </a:rPr>
              <a:t>una struttura sanitaria dove sono stati   ricoverati pazienti con infezione da SARS-CoV-2</a:t>
            </a:r>
          </a:p>
          <a:p>
            <a:pPr marL="0" indent="0">
              <a:buNone/>
            </a:pPr>
            <a:endParaRPr lang="it-IT" b="1" dirty="0" smtClean="0">
              <a:solidFill>
                <a:srgbClr val="FF0000"/>
              </a:solidFill>
            </a:endParaRPr>
          </a:p>
          <a:p>
            <a:endParaRPr lang="it-IT" b="1" dirty="0" smtClean="0"/>
          </a:p>
          <a:p>
            <a:pPr marL="0" indent="0">
              <a:buNone/>
            </a:pPr>
            <a:endParaRPr lang="it-IT" dirty="0"/>
          </a:p>
        </p:txBody>
      </p:sp>
    </p:spTree>
    <p:extLst>
      <p:ext uri="{BB962C8B-B14F-4D97-AF65-F5344CB8AC3E}">
        <p14:creationId xmlns:p14="http://schemas.microsoft.com/office/powerpoint/2010/main" val="354934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26093" y="395854"/>
            <a:ext cx="10697228" cy="606228"/>
          </a:xfrm>
          <a:solidFill>
            <a:srgbClr val="FFFF00"/>
          </a:solidFill>
        </p:spPr>
        <p:txBody>
          <a:bodyPr>
            <a:normAutofit fontScale="90000"/>
          </a:bodyPr>
          <a:lstStyle/>
          <a:p>
            <a:r>
              <a:rPr lang="it-IT" sz="2400" b="1" dirty="0"/>
              <a:t>Definizione delle tipologie dei casi  -</a:t>
            </a:r>
            <a:r>
              <a:rPr lang="it-IT" sz="4900" b="1" dirty="0" smtClean="0">
                <a:solidFill>
                  <a:srgbClr val="FF0000"/>
                </a:solidFill>
              </a:rPr>
              <a:t>caso probabile</a:t>
            </a:r>
            <a:endParaRPr lang="it-IT" sz="2400" b="1" dirty="0"/>
          </a:p>
        </p:txBody>
      </p:sp>
      <p:sp>
        <p:nvSpPr>
          <p:cNvPr id="3" name="Sottotitolo 2"/>
          <p:cNvSpPr>
            <a:spLocks noGrp="1"/>
          </p:cNvSpPr>
          <p:nvPr>
            <p:ph type="subTitle" idx="1"/>
          </p:nvPr>
        </p:nvSpPr>
        <p:spPr>
          <a:xfrm>
            <a:off x="526093" y="1340284"/>
            <a:ext cx="11148165" cy="4972833"/>
          </a:xfrm>
        </p:spPr>
        <p:txBody>
          <a:bodyPr>
            <a:noAutofit/>
          </a:bodyPr>
          <a:lstStyle/>
          <a:p>
            <a:pPr algn="l"/>
            <a:r>
              <a:rPr lang="it-IT" sz="4800" dirty="0" smtClean="0"/>
              <a:t>Un caso </a:t>
            </a:r>
            <a:r>
              <a:rPr lang="it-IT" sz="4800" b="1" dirty="0" smtClean="0">
                <a:solidFill>
                  <a:srgbClr val="FF0000"/>
                </a:solidFill>
              </a:rPr>
              <a:t>sospetto</a:t>
            </a:r>
            <a:r>
              <a:rPr lang="it-IT" sz="4800" dirty="0" smtClean="0"/>
              <a:t> il cui risultato del test per SARS-CoV2 </a:t>
            </a:r>
            <a:r>
              <a:rPr lang="it-IT" sz="4800" dirty="0" smtClean="0">
                <a:solidFill>
                  <a:srgbClr val="FF0000"/>
                </a:solidFill>
              </a:rPr>
              <a:t>è DUBBIO O INCONCLUDENTE </a:t>
            </a:r>
            <a:r>
              <a:rPr lang="it-IT" sz="4800" dirty="0" smtClean="0"/>
              <a:t>utilizzando protocolli specifici di Real Time PCR per SARS-CoV2 presso laboratori di riferimento Regionali individuati </a:t>
            </a:r>
            <a:r>
              <a:rPr lang="it-IT" sz="4800" b="1" dirty="0" smtClean="0">
                <a:solidFill>
                  <a:srgbClr val="FF0000"/>
                </a:solidFill>
              </a:rPr>
              <a:t>o E’ POSITIVO UTILIZZANDO UN TEST PAN-CORONAVIRUS </a:t>
            </a:r>
            <a:endParaRPr lang="it-IT" sz="4800" b="1" dirty="0">
              <a:solidFill>
                <a:srgbClr val="FF0000"/>
              </a:solidFill>
            </a:endParaRPr>
          </a:p>
        </p:txBody>
      </p:sp>
    </p:spTree>
    <p:extLst>
      <p:ext uri="{BB962C8B-B14F-4D97-AF65-F5344CB8AC3E}">
        <p14:creationId xmlns:p14="http://schemas.microsoft.com/office/powerpoint/2010/main" val="1819073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25885" y="1284721"/>
            <a:ext cx="11285951" cy="4802927"/>
          </a:xfrm>
        </p:spPr>
        <p:txBody>
          <a:bodyPr>
            <a:noAutofit/>
          </a:bodyPr>
          <a:lstStyle/>
          <a:p>
            <a:pPr algn="l"/>
            <a:r>
              <a:rPr lang="it-IT" sz="4800" dirty="0" smtClean="0"/>
              <a:t>UN CASO CON UNA CONFERMA DI LABORATORIO EFFETTUATA </a:t>
            </a:r>
            <a:r>
              <a:rPr lang="it-IT" sz="4800" dirty="0" smtClean="0">
                <a:solidFill>
                  <a:srgbClr val="FF0000"/>
                </a:solidFill>
              </a:rPr>
              <a:t>PRESSO IL LABORATORIO DI RIFERIMENTO </a:t>
            </a:r>
            <a:r>
              <a:rPr lang="it-IT" sz="4800" b="1" dirty="0" smtClean="0">
                <a:solidFill>
                  <a:srgbClr val="FF0000"/>
                </a:solidFill>
              </a:rPr>
              <a:t>DELL’ISTITUTO SUPERIORE DI SANITA</a:t>
            </a:r>
            <a:r>
              <a:rPr lang="it-IT" sz="4800" dirty="0" smtClean="0">
                <a:solidFill>
                  <a:srgbClr val="FF0000"/>
                </a:solidFill>
              </a:rPr>
              <a:t>’ </a:t>
            </a:r>
            <a:r>
              <a:rPr lang="it-IT" sz="4800" dirty="0" smtClean="0"/>
              <a:t>PER INFEZIONE DA SARS-Cov-2, </a:t>
            </a:r>
            <a:r>
              <a:rPr lang="it-IT" sz="4800" b="1" dirty="0" smtClean="0">
                <a:solidFill>
                  <a:srgbClr val="FF0000"/>
                </a:solidFill>
              </a:rPr>
              <a:t>indipendentemente dai segni e dai sintomi clinici</a:t>
            </a:r>
            <a:endParaRPr lang="it-IT" sz="4800" b="1" dirty="0">
              <a:solidFill>
                <a:srgbClr val="FF0000"/>
              </a:solidFill>
            </a:endParaRPr>
          </a:p>
        </p:txBody>
      </p:sp>
      <p:sp>
        <p:nvSpPr>
          <p:cNvPr id="4" name="Titolo 1"/>
          <p:cNvSpPr>
            <a:spLocks noGrp="1"/>
          </p:cNvSpPr>
          <p:nvPr>
            <p:ph type="ctrTitle"/>
          </p:nvPr>
        </p:nvSpPr>
        <p:spPr>
          <a:xfrm>
            <a:off x="425885" y="283119"/>
            <a:ext cx="11285951" cy="656333"/>
          </a:xfrm>
          <a:solidFill>
            <a:srgbClr val="FFFF00"/>
          </a:solidFill>
        </p:spPr>
        <p:txBody>
          <a:bodyPr>
            <a:normAutofit fontScale="90000"/>
          </a:bodyPr>
          <a:lstStyle/>
          <a:p>
            <a:r>
              <a:rPr lang="it-IT" sz="2400" b="1" dirty="0"/>
              <a:t>Definizione delle tipologie dei casi  -</a:t>
            </a:r>
            <a:r>
              <a:rPr lang="it-IT" sz="4900" b="1" dirty="0" smtClean="0">
                <a:solidFill>
                  <a:srgbClr val="FF0000"/>
                </a:solidFill>
              </a:rPr>
              <a:t>caso CONFERMATO</a:t>
            </a:r>
            <a:endParaRPr lang="it-IT" sz="2400" b="1" dirty="0"/>
          </a:p>
        </p:txBody>
      </p:sp>
    </p:spTree>
    <p:extLst>
      <p:ext uri="{BB962C8B-B14F-4D97-AF65-F5344CB8AC3E}">
        <p14:creationId xmlns:p14="http://schemas.microsoft.com/office/powerpoint/2010/main" val="3635025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3775" y="365125"/>
            <a:ext cx="10740025" cy="674535"/>
          </a:xfrm>
          <a:solidFill>
            <a:srgbClr val="FFFF00"/>
          </a:solidFill>
        </p:spPr>
        <p:txBody>
          <a:bodyPr>
            <a:noAutofit/>
          </a:bodyPr>
          <a:lstStyle/>
          <a:p>
            <a:r>
              <a:rPr lang="it-IT" b="1" dirty="0" smtClean="0"/>
              <a:t>Contatto stretto</a:t>
            </a:r>
            <a:endParaRPr lang="it-IT" b="1" dirty="0"/>
          </a:p>
        </p:txBody>
      </p:sp>
      <p:sp>
        <p:nvSpPr>
          <p:cNvPr id="3" name="Segnaposto contenuto 2"/>
          <p:cNvSpPr>
            <a:spLocks noGrp="1"/>
          </p:cNvSpPr>
          <p:nvPr>
            <p:ph idx="1"/>
          </p:nvPr>
        </p:nvSpPr>
        <p:spPr>
          <a:xfrm>
            <a:off x="284444" y="1249428"/>
            <a:ext cx="11398685" cy="4351338"/>
          </a:xfrm>
        </p:spPr>
        <p:txBody>
          <a:bodyPr>
            <a:noAutofit/>
          </a:bodyPr>
          <a:lstStyle/>
          <a:p>
            <a:r>
              <a:rPr lang="it-IT" dirty="0" smtClean="0"/>
              <a:t>OPERATORE SANITARIO O ALTRA PERSONA IMPIEGATA </a:t>
            </a:r>
            <a:r>
              <a:rPr lang="it-IT" b="1" dirty="0" smtClean="0">
                <a:solidFill>
                  <a:srgbClr val="FF0000"/>
                </a:solidFill>
              </a:rPr>
              <a:t>NELLA ASSISTENZA  DI UN CASO SOSPETTO O CONFERMATO DI COVID-19</a:t>
            </a:r>
            <a:r>
              <a:rPr lang="it-IT" dirty="0" smtClean="0"/>
              <a:t>, O  PERSONALE DI LABORATORIOADDETTO AL TRATTAMENTO DI CAMPIONI SARS-Cov-2</a:t>
            </a:r>
          </a:p>
          <a:p>
            <a:r>
              <a:rPr lang="it-IT" dirty="0" smtClean="0"/>
              <a:t>Essere stato a stretto </a:t>
            </a:r>
            <a:r>
              <a:rPr lang="it-IT" b="1" dirty="0" smtClean="0">
                <a:solidFill>
                  <a:srgbClr val="FF0000"/>
                </a:solidFill>
              </a:rPr>
              <a:t>contatto(faccia a faccia) </a:t>
            </a:r>
            <a:r>
              <a:rPr lang="it-IT" b="1" dirty="0" smtClean="0"/>
              <a:t>o nello </a:t>
            </a:r>
            <a:r>
              <a:rPr lang="it-IT" b="1" dirty="0" smtClean="0">
                <a:solidFill>
                  <a:srgbClr val="FF0000"/>
                </a:solidFill>
              </a:rPr>
              <a:t>stesso ambiente chiuso</a:t>
            </a:r>
            <a:r>
              <a:rPr lang="it-IT" b="1" dirty="0" smtClean="0"/>
              <a:t> </a:t>
            </a:r>
            <a:r>
              <a:rPr lang="it-IT" b="1" dirty="0" smtClean="0">
                <a:solidFill>
                  <a:srgbClr val="FF0000"/>
                </a:solidFill>
              </a:rPr>
              <a:t>con un caso sospetto o confermato </a:t>
            </a:r>
            <a:r>
              <a:rPr lang="it-IT" dirty="0" smtClean="0"/>
              <a:t>di COVID 2</a:t>
            </a:r>
          </a:p>
          <a:p>
            <a:r>
              <a:rPr lang="it-IT" dirty="0" smtClean="0"/>
              <a:t>VIVERE NELLA STESSA CASA DI UN CASO SOSPETTO O CONFERMATO DI COVID 19</a:t>
            </a:r>
          </a:p>
          <a:p>
            <a:r>
              <a:rPr lang="it-IT" sz="2000" dirty="0" smtClean="0"/>
              <a:t>avere viaggiato in aereo nella stessa fila o nelle due file antecedenti o successive di un caso sospetto o confermato di covid-19,compagni di viaggio o persone addette all’assistenza e membri dell’equipaggio addetti alla sezione dell’aereo dove il caso indice era seduto( qualora il caso indice abbia una sintomatologia grave od abbia effettuato spostamenti all’interno dell’aereo indicando una maggiore esposizione dei passeggeri, considerare come contatti stretti tutti i passeggeri seduti nella stessa sezione dell’ aereo o in tutto l’aereo. ( il collegamento epidemiologico può essere avvenuto entro un periodo di 14 gg prima o dopo la manifestazione della malattia nel caso in esame)</a:t>
            </a:r>
            <a:endParaRPr lang="it-IT" sz="2000" dirty="0"/>
          </a:p>
        </p:txBody>
      </p:sp>
    </p:spTree>
    <p:extLst>
      <p:ext uri="{BB962C8B-B14F-4D97-AF65-F5344CB8AC3E}">
        <p14:creationId xmlns:p14="http://schemas.microsoft.com/office/powerpoint/2010/main" val="224907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1558" y="290618"/>
            <a:ext cx="10515600" cy="731021"/>
          </a:xfrm>
          <a:solidFill>
            <a:srgbClr val="7030A0"/>
          </a:solidFill>
        </p:spPr>
        <p:txBody>
          <a:bodyPr/>
          <a:lstStyle/>
          <a:p>
            <a:r>
              <a:rPr lang="it-IT" b="1" dirty="0" smtClean="0">
                <a:solidFill>
                  <a:schemeClr val="bg1"/>
                </a:solidFill>
              </a:rPr>
              <a:t>Schema di comportamento operativo</a:t>
            </a:r>
            <a:endParaRPr lang="it-IT" b="1" dirty="0">
              <a:solidFill>
                <a:schemeClr val="bg1"/>
              </a:solidFill>
            </a:endParaRPr>
          </a:p>
        </p:txBody>
      </p:sp>
      <p:sp>
        <p:nvSpPr>
          <p:cNvPr id="3" name="Segnaposto contenuto 2"/>
          <p:cNvSpPr>
            <a:spLocks noGrp="1"/>
          </p:cNvSpPr>
          <p:nvPr>
            <p:ph idx="1"/>
          </p:nvPr>
        </p:nvSpPr>
        <p:spPr>
          <a:xfrm>
            <a:off x="963460" y="1870238"/>
            <a:ext cx="10515600" cy="4351338"/>
          </a:xfrm>
        </p:spPr>
        <p:txBody>
          <a:bodyPr/>
          <a:lstStyle/>
          <a:p>
            <a:endParaRPr lang="it-IT" dirty="0" smtClean="0"/>
          </a:p>
          <a:p>
            <a:endParaRPr lang="it-IT" dirty="0"/>
          </a:p>
        </p:txBody>
      </p:sp>
      <p:sp>
        <p:nvSpPr>
          <p:cNvPr id="4" name="Rombo 3"/>
          <p:cNvSpPr/>
          <p:nvPr/>
        </p:nvSpPr>
        <p:spPr>
          <a:xfrm>
            <a:off x="788097" y="1125470"/>
            <a:ext cx="2393515" cy="1853852"/>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bg1"/>
                </a:solidFill>
              </a:rPr>
              <a:t>zona rossa</a:t>
            </a:r>
            <a:endParaRPr lang="it-IT" sz="3200" b="1" dirty="0">
              <a:solidFill>
                <a:srgbClr val="FF0000"/>
              </a:solidFill>
            </a:endParaRPr>
          </a:p>
        </p:txBody>
      </p:sp>
      <p:cxnSp>
        <p:nvCxnSpPr>
          <p:cNvPr id="6" name="Connettore diritto 5"/>
          <p:cNvCxnSpPr>
            <a:stCxn id="4" idx="2"/>
          </p:cNvCxnSpPr>
          <p:nvPr/>
        </p:nvCxnSpPr>
        <p:spPr>
          <a:xfrm>
            <a:off x="1984855" y="2979322"/>
            <a:ext cx="6785" cy="551471"/>
          </a:xfrm>
          <a:prstGeom prst="line">
            <a:avLst/>
          </a:prstGeom>
        </p:spPr>
        <p:style>
          <a:lnRef idx="1">
            <a:schemeClr val="accent1"/>
          </a:lnRef>
          <a:fillRef idx="0">
            <a:schemeClr val="accent1"/>
          </a:fillRef>
          <a:effectRef idx="0">
            <a:schemeClr val="accent1"/>
          </a:effectRef>
          <a:fontRef idx="minor">
            <a:schemeClr val="tx1"/>
          </a:fontRef>
        </p:style>
      </p:cxnSp>
      <p:sp>
        <p:nvSpPr>
          <p:cNvPr id="7" name="Ovale 6"/>
          <p:cNvSpPr/>
          <p:nvPr/>
        </p:nvSpPr>
        <p:spPr>
          <a:xfrm>
            <a:off x="1615335" y="3368848"/>
            <a:ext cx="839244" cy="82419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t>SI</a:t>
            </a:r>
            <a:endParaRPr lang="it-IT" sz="2800" b="1" dirty="0"/>
          </a:p>
        </p:txBody>
      </p:sp>
      <p:sp>
        <p:nvSpPr>
          <p:cNvPr id="10" name="Rombo 9"/>
          <p:cNvSpPr/>
          <p:nvPr/>
        </p:nvSpPr>
        <p:spPr>
          <a:xfrm>
            <a:off x="6040155" y="1210670"/>
            <a:ext cx="2722323" cy="1718915"/>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Contatto caso </a:t>
            </a:r>
            <a:endParaRPr lang="it-IT" sz="2400" b="1" dirty="0">
              <a:solidFill>
                <a:schemeClr val="tx1"/>
              </a:solidFill>
            </a:endParaRPr>
          </a:p>
        </p:txBody>
      </p:sp>
      <p:cxnSp>
        <p:nvCxnSpPr>
          <p:cNvPr id="18" name="Connettore 2 17"/>
          <p:cNvCxnSpPr>
            <a:stCxn id="4" idx="3"/>
          </p:cNvCxnSpPr>
          <p:nvPr/>
        </p:nvCxnSpPr>
        <p:spPr>
          <a:xfrm>
            <a:off x="3181612" y="2052396"/>
            <a:ext cx="2864286" cy="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1" name="Ovale 10"/>
          <p:cNvSpPr/>
          <p:nvPr/>
        </p:nvSpPr>
        <p:spPr>
          <a:xfrm>
            <a:off x="3861147" y="1518634"/>
            <a:ext cx="1127343" cy="97703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smtClean="0"/>
              <a:t>no</a:t>
            </a:r>
            <a:endParaRPr lang="it-IT" sz="4000" b="1" dirty="0"/>
          </a:p>
        </p:txBody>
      </p:sp>
      <p:cxnSp>
        <p:nvCxnSpPr>
          <p:cNvPr id="24" name="Connettore 2 23"/>
          <p:cNvCxnSpPr>
            <a:stCxn id="10" idx="3"/>
          </p:cNvCxnSpPr>
          <p:nvPr/>
        </p:nvCxnSpPr>
        <p:spPr>
          <a:xfrm>
            <a:off x="8762478" y="2070128"/>
            <a:ext cx="1979114" cy="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6" name="Ovale 25"/>
          <p:cNvSpPr/>
          <p:nvPr/>
        </p:nvSpPr>
        <p:spPr>
          <a:xfrm>
            <a:off x="9051622" y="1620085"/>
            <a:ext cx="989556" cy="8646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t>no</a:t>
            </a:r>
            <a:endParaRPr lang="it-IT" sz="2800" b="1" dirty="0"/>
          </a:p>
        </p:txBody>
      </p:sp>
      <p:sp>
        <p:nvSpPr>
          <p:cNvPr id="28" name="Rettangolo arrotondato 27"/>
          <p:cNvSpPr/>
          <p:nvPr/>
        </p:nvSpPr>
        <p:spPr>
          <a:xfrm>
            <a:off x="10765077" y="1681820"/>
            <a:ext cx="1177446" cy="77661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solidFill>
                  <a:schemeClr val="bg1"/>
                </a:solidFill>
              </a:rPr>
              <a:t>fine</a:t>
            </a:r>
            <a:endParaRPr lang="it-IT" sz="2800" b="1" dirty="0">
              <a:solidFill>
                <a:schemeClr val="bg1"/>
              </a:solidFill>
            </a:endParaRPr>
          </a:p>
        </p:txBody>
      </p:sp>
      <p:cxnSp>
        <p:nvCxnSpPr>
          <p:cNvPr id="30" name="Connettore diritto 29"/>
          <p:cNvCxnSpPr>
            <a:stCxn id="10" idx="2"/>
          </p:cNvCxnSpPr>
          <p:nvPr/>
        </p:nvCxnSpPr>
        <p:spPr>
          <a:xfrm>
            <a:off x="7401317" y="2929585"/>
            <a:ext cx="8351" cy="662010"/>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e 30"/>
          <p:cNvSpPr/>
          <p:nvPr/>
        </p:nvSpPr>
        <p:spPr>
          <a:xfrm>
            <a:off x="6990046" y="3360494"/>
            <a:ext cx="839244" cy="82419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t>SI</a:t>
            </a:r>
            <a:endParaRPr lang="it-IT" sz="2800" b="1" dirty="0"/>
          </a:p>
        </p:txBody>
      </p:sp>
      <p:cxnSp>
        <p:nvCxnSpPr>
          <p:cNvPr id="33" name="Connettore diritto 32"/>
          <p:cNvCxnSpPr>
            <a:stCxn id="7" idx="6"/>
            <a:endCxn id="31" idx="2"/>
          </p:cNvCxnSpPr>
          <p:nvPr/>
        </p:nvCxnSpPr>
        <p:spPr>
          <a:xfrm flipV="1">
            <a:off x="2454579" y="3772592"/>
            <a:ext cx="4535467" cy="8354"/>
          </a:xfrm>
          <a:prstGeom prst="line">
            <a:avLst/>
          </a:prstGeom>
        </p:spPr>
        <p:style>
          <a:lnRef idx="1">
            <a:schemeClr val="accent1"/>
          </a:lnRef>
          <a:fillRef idx="0">
            <a:schemeClr val="accent1"/>
          </a:fillRef>
          <a:effectRef idx="0">
            <a:schemeClr val="accent1"/>
          </a:effectRef>
          <a:fontRef idx="minor">
            <a:schemeClr val="tx1"/>
          </a:fontRef>
        </p:style>
      </p:cxnSp>
      <p:sp>
        <p:nvSpPr>
          <p:cNvPr id="34" name="Rombo 33"/>
          <p:cNvSpPr/>
          <p:nvPr/>
        </p:nvSpPr>
        <p:spPr>
          <a:xfrm>
            <a:off x="3541212" y="3744622"/>
            <a:ext cx="2362200" cy="1479332"/>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Hai sintomi</a:t>
            </a:r>
            <a:endParaRPr lang="it-IT" sz="2400" dirty="0">
              <a:solidFill>
                <a:schemeClr val="tx1"/>
              </a:solidFill>
            </a:endParaRPr>
          </a:p>
        </p:txBody>
      </p:sp>
      <p:cxnSp>
        <p:nvCxnSpPr>
          <p:cNvPr id="36" name="Connettore diritto 35"/>
          <p:cNvCxnSpPr>
            <a:endCxn id="37" idx="2"/>
          </p:cNvCxnSpPr>
          <p:nvPr/>
        </p:nvCxnSpPr>
        <p:spPr>
          <a:xfrm>
            <a:off x="5910197" y="4484288"/>
            <a:ext cx="2066275" cy="20274"/>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Ovale 36"/>
          <p:cNvSpPr/>
          <p:nvPr/>
        </p:nvSpPr>
        <p:spPr>
          <a:xfrm>
            <a:off x="7976472" y="4036423"/>
            <a:ext cx="939452" cy="93627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t>No </a:t>
            </a:r>
            <a:endParaRPr lang="it-IT" sz="2800" b="1" dirty="0"/>
          </a:p>
        </p:txBody>
      </p:sp>
      <p:sp>
        <p:nvSpPr>
          <p:cNvPr id="41" name="Rettangolo arrotondato 40"/>
          <p:cNvSpPr/>
          <p:nvPr/>
        </p:nvSpPr>
        <p:spPr>
          <a:xfrm>
            <a:off x="10100933" y="3858930"/>
            <a:ext cx="1975982" cy="171079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Isolamento domiciliare </a:t>
            </a:r>
          </a:p>
          <a:p>
            <a:pPr algn="ctr"/>
            <a:r>
              <a:rPr lang="it-IT" sz="2400" b="1" dirty="0" smtClean="0">
                <a:solidFill>
                  <a:schemeClr val="tx1"/>
                </a:solidFill>
              </a:rPr>
              <a:t>Monitorato per 14 gg</a:t>
            </a:r>
            <a:endParaRPr lang="it-IT" sz="2400" b="1" dirty="0">
              <a:solidFill>
                <a:schemeClr val="tx1"/>
              </a:solidFill>
            </a:endParaRPr>
          </a:p>
        </p:txBody>
      </p:sp>
      <p:cxnSp>
        <p:nvCxnSpPr>
          <p:cNvPr id="49" name="Connettore 2 48"/>
          <p:cNvCxnSpPr/>
          <p:nvPr/>
        </p:nvCxnSpPr>
        <p:spPr>
          <a:xfrm flipV="1">
            <a:off x="8907054" y="4504562"/>
            <a:ext cx="1142478" cy="886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a:stCxn id="34" idx="1"/>
            <a:endCxn id="58" idx="6"/>
          </p:cNvCxnSpPr>
          <p:nvPr/>
        </p:nvCxnSpPr>
        <p:spPr>
          <a:xfrm flipH="1">
            <a:off x="2517470" y="4484288"/>
            <a:ext cx="1023742" cy="482051"/>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58" name="Ovale 57"/>
          <p:cNvSpPr/>
          <p:nvPr/>
        </p:nvSpPr>
        <p:spPr>
          <a:xfrm>
            <a:off x="1552443" y="4544648"/>
            <a:ext cx="965027" cy="8433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t>si</a:t>
            </a:r>
            <a:endParaRPr lang="it-IT" sz="3200" b="1" dirty="0"/>
          </a:p>
        </p:txBody>
      </p:sp>
      <p:cxnSp>
        <p:nvCxnSpPr>
          <p:cNvPr id="70" name="Connettore 2 69"/>
          <p:cNvCxnSpPr/>
          <p:nvPr/>
        </p:nvCxnSpPr>
        <p:spPr>
          <a:xfrm>
            <a:off x="2454579" y="5346272"/>
            <a:ext cx="1406568" cy="666221"/>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72" name="Rettangolo 71"/>
          <p:cNvSpPr/>
          <p:nvPr/>
        </p:nvSpPr>
        <p:spPr>
          <a:xfrm>
            <a:off x="3983277" y="5669681"/>
            <a:ext cx="3657600" cy="96399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t>Test diagnostico-</a:t>
            </a:r>
          </a:p>
          <a:p>
            <a:pPr algn="ctr"/>
            <a:r>
              <a:rPr lang="it-IT" sz="2800" b="1" dirty="0" smtClean="0"/>
              <a:t> valutazione clinica </a:t>
            </a:r>
            <a:endParaRPr lang="it-IT" sz="2800" b="1" dirty="0"/>
          </a:p>
        </p:txBody>
      </p:sp>
    </p:spTree>
    <p:extLst>
      <p:ext uri="{BB962C8B-B14F-4D97-AF65-F5344CB8AC3E}">
        <p14:creationId xmlns:p14="http://schemas.microsoft.com/office/powerpoint/2010/main" val="15896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1000"/>
                                        <p:tgtEl>
                                          <p:spTgt spid="31"/>
                                        </p:tgtEl>
                                      </p:cBhvr>
                                    </p:animEffect>
                                    <p:anim calcmode="lin" valueType="num">
                                      <p:cBhvr>
                                        <p:cTn id="50" dur="1000" fill="hold"/>
                                        <p:tgtEl>
                                          <p:spTgt spid="31"/>
                                        </p:tgtEl>
                                        <p:attrNameLst>
                                          <p:attrName>ppt_x</p:attrName>
                                        </p:attrNameLst>
                                      </p:cBhvr>
                                      <p:tavLst>
                                        <p:tav tm="0">
                                          <p:val>
                                            <p:strVal val="#ppt_x"/>
                                          </p:val>
                                        </p:tav>
                                        <p:tav tm="100000">
                                          <p:val>
                                            <p:strVal val="#ppt_x"/>
                                          </p:val>
                                        </p:tav>
                                      </p:tavLst>
                                    </p:anim>
                                    <p:anim calcmode="lin" valueType="num">
                                      <p:cBhvr>
                                        <p:cTn id="5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fade">
                                      <p:cBhvr>
                                        <p:cTn id="56" dur="1000"/>
                                        <p:tgtEl>
                                          <p:spTgt spid="34"/>
                                        </p:tgtEl>
                                      </p:cBhvr>
                                    </p:animEffect>
                                    <p:anim calcmode="lin" valueType="num">
                                      <p:cBhvr>
                                        <p:cTn id="57" dur="1000" fill="hold"/>
                                        <p:tgtEl>
                                          <p:spTgt spid="34"/>
                                        </p:tgtEl>
                                        <p:attrNameLst>
                                          <p:attrName>ppt_x</p:attrName>
                                        </p:attrNameLst>
                                      </p:cBhvr>
                                      <p:tavLst>
                                        <p:tav tm="0">
                                          <p:val>
                                            <p:strVal val="#ppt_x"/>
                                          </p:val>
                                        </p:tav>
                                        <p:tav tm="100000">
                                          <p:val>
                                            <p:strVal val="#ppt_x"/>
                                          </p:val>
                                        </p:tav>
                                      </p:tavLst>
                                    </p:anim>
                                    <p:anim calcmode="lin" valueType="num">
                                      <p:cBhvr>
                                        <p:cTn id="5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1000"/>
                                        <p:tgtEl>
                                          <p:spTgt spid="37"/>
                                        </p:tgtEl>
                                      </p:cBhvr>
                                    </p:animEffect>
                                    <p:anim calcmode="lin" valueType="num">
                                      <p:cBhvr>
                                        <p:cTn id="64" dur="1000" fill="hold"/>
                                        <p:tgtEl>
                                          <p:spTgt spid="37"/>
                                        </p:tgtEl>
                                        <p:attrNameLst>
                                          <p:attrName>ppt_x</p:attrName>
                                        </p:attrNameLst>
                                      </p:cBhvr>
                                      <p:tavLst>
                                        <p:tav tm="0">
                                          <p:val>
                                            <p:strVal val="#ppt_x"/>
                                          </p:val>
                                        </p:tav>
                                        <p:tav tm="100000">
                                          <p:val>
                                            <p:strVal val="#ppt_x"/>
                                          </p:val>
                                        </p:tav>
                                      </p:tavLst>
                                    </p:anim>
                                    <p:anim calcmode="lin" valueType="num">
                                      <p:cBhvr>
                                        <p:cTn id="6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fade">
                                      <p:cBhvr>
                                        <p:cTn id="70" dur="1000"/>
                                        <p:tgtEl>
                                          <p:spTgt spid="41"/>
                                        </p:tgtEl>
                                      </p:cBhvr>
                                    </p:animEffect>
                                    <p:anim calcmode="lin" valueType="num">
                                      <p:cBhvr>
                                        <p:cTn id="71" dur="1000" fill="hold"/>
                                        <p:tgtEl>
                                          <p:spTgt spid="41"/>
                                        </p:tgtEl>
                                        <p:attrNameLst>
                                          <p:attrName>ppt_x</p:attrName>
                                        </p:attrNameLst>
                                      </p:cBhvr>
                                      <p:tavLst>
                                        <p:tav tm="0">
                                          <p:val>
                                            <p:strVal val="#ppt_x"/>
                                          </p:val>
                                        </p:tav>
                                        <p:tav tm="100000">
                                          <p:val>
                                            <p:strVal val="#ppt_x"/>
                                          </p:val>
                                        </p:tav>
                                      </p:tavLst>
                                    </p:anim>
                                    <p:anim calcmode="lin" valueType="num">
                                      <p:cBhvr>
                                        <p:cTn id="72"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000"/>
                                        <p:tgtEl>
                                          <p:spTgt spid="58"/>
                                        </p:tgtEl>
                                      </p:cBhvr>
                                    </p:animEffect>
                                    <p:anim calcmode="lin" valueType="num">
                                      <p:cBhvr>
                                        <p:cTn id="78" dur="1000" fill="hold"/>
                                        <p:tgtEl>
                                          <p:spTgt spid="58"/>
                                        </p:tgtEl>
                                        <p:attrNameLst>
                                          <p:attrName>ppt_x</p:attrName>
                                        </p:attrNameLst>
                                      </p:cBhvr>
                                      <p:tavLst>
                                        <p:tav tm="0">
                                          <p:val>
                                            <p:strVal val="#ppt_x"/>
                                          </p:val>
                                        </p:tav>
                                        <p:tav tm="100000">
                                          <p:val>
                                            <p:strVal val="#ppt_x"/>
                                          </p:val>
                                        </p:tav>
                                      </p:tavLst>
                                    </p:anim>
                                    <p:anim calcmode="lin" valueType="num">
                                      <p:cBhvr>
                                        <p:cTn id="79"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72"/>
                                        </p:tgtEl>
                                        <p:attrNameLst>
                                          <p:attrName>style.visibility</p:attrName>
                                        </p:attrNameLst>
                                      </p:cBhvr>
                                      <p:to>
                                        <p:strVal val="visible"/>
                                      </p:to>
                                    </p:set>
                                    <p:animEffect transition="in" filter="fade">
                                      <p:cBhvr>
                                        <p:cTn id="84" dur="1000"/>
                                        <p:tgtEl>
                                          <p:spTgt spid="72"/>
                                        </p:tgtEl>
                                      </p:cBhvr>
                                    </p:animEffect>
                                    <p:anim calcmode="lin" valueType="num">
                                      <p:cBhvr>
                                        <p:cTn id="85" dur="1000" fill="hold"/>
                                        <p:tgtEl>
                                          <p:spTgt spid="72"/>
                                        </p:tgtEl>
                                        <p:attrNameLst>
                                          <p:attrName>ppt_x</p:attrName>
                                        </p:attrNameLst>
                                      </p:cBhvr>
                                      <p:tavLst>
                                        <p:tav tm="0">
                                          <p:val>
                                            <p:strVal val="#ppt_x"/>
                                          </p:val>
                                        </p:tav>
                                        <p:tav tm="100000">
                                          <p:val>
                                            <p:strVal val="#ppt_x"/>
                                          </p:val>
                                        </p:tav>
                                      </p:tavLst>
                                    </p:anim>
                                    <p:anim calcmode="lin" valueType="num">
                                      <p:cBhvr>
                                        <p:cTn id="86"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26" grpId="0" animBg="1"/>
      <p:bldP spid="28" grpId="0" animBg="1"/>
      <p:bldP spid="31" grpId="0" animBg="1"/>
      <p:bldP spid="34" grpId="0" animBg="1"/>
      <p:bldP spid="37" grpId="0" animBg="1"/>
      <p:bldP spid="41" grpId="0" animBg="1"/>
      <p:bldP spid="58" grpId="0" animBg="1"/>
      <p:bldP spid="72"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406</Words>
  <Application>Microsoft Office PowerPoint</Application>
  <PresentationFormat>Widescreen</PresentationFormat>
  <Paragraphs>38</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        ASPETTI ESSENZIALI DELLA  EPIDEMIA DA CORONAVIRUS </vt:lpstr>
      <vt:lpstr> Definizione delle tipologie dei casi  -caso sospetto</vt:lpstr>
      <vt:lpstr>Definizione delle tipologie dei casi  -caso probabile</vt:lpstr>
      <vt:lpstr>Definizione delle tipologie dei casi  -caso CONFERMATO</vt:lpstr>
      <vt:lpstr>Contatto stretto</vt:lpstr>
      <vt:lpstr>Schema di comportamento operativo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ASPETTI ESSENZIALI DELLA  EPIDEMIA DA CORONAVIRUS</dc:title>
  <dc:creator>Franco Bifulco</dc:creator>
  <cp:lastModifiedBy>Franco Bifulco</cp:lastModifiedBy>
  <cp:revision>12</cp:revision>
  <dcterms:created xsi:type="dcterms:W3CDTF">2020-02-26T09:29:39Z</dcterms:created>
  <dcterms:modified xsi:type="dcterms:W3CDTF">2020-02-26T11:12:30Z</dcterms:modified>
</cp:coreProperties>
</file>