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29"/>
  </p:notesMasterIdLst>
  <p:sldIdLst>
    <p:sldId id="280" r:id="rId2"/>
    <p:sldId id="277" r:id="rId3"/>
    <p:sldId id="272" r:id="rId4"/>
    <p:sldId id="270" r:id="rId5"/>
    <p:sldId id="278" r:id="rId6"/>
    <p:sldId id="276" r:id="rId7"/>
    <p:sldId id="279" r:id="rId8"/>
    <p:sldId id="273" r:id="rId9"/>
    <p:sldId id="274" r:id="rId10"/>
    <p:sldId id="264" r:id="rId11"/>
    <p:sldId id="258" r:id="rId12"/>
    <p:sldId id="265" r:id="rId13"/>
    <p:sldId id="266" r:id="rId14"/>
    <p:sldId id="267" r:id="rId15"/>
    <p:sldId id="268" r:id="rId16"/>
    <p:sldId id="269" r:id="rId17"/>
    <p:sldId id="271" r:id="rId18"/>
    <p:sldId id="263" r:id="rId19"/>
    <p:sldId id="281" r:id="rId20"/>
    <p:sldId id="282" r:id="rId21"/>
    <p:sldId id="285" r:id="rId22"/>
    <p:sldId id="283" r:id="rId23"/>
    <p:sldId id="284" r:id="rId24"/>
    <p:sldId id="286" r:id="rId25"/>
    <p:sldId id="288" r:id="rId26"/>
    <p:sldId id="275" r:id="rId27"/>
    <p:sldId id="28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377" autoAdjust="0"/>
  </p:normalViewPr>
  <p:slideViewPr>
    <p:cSldViewPr>
      <p:cViewPr varScale="1">
        <p:scale>
          <a:sx n="77" d="100"/>
          <a:sy n="77" d="100"/>
        </p:scale>
        <p:origin x="1242" y="96"/>
      </p:cViewPr>
      <p:guideLst>
        <p:guide orient="horz" pos="2160"/>
        <p:guide pos="2880"/>
      </p:guideLst>
    </p:cSldViewPr>
  </p:slideViewPr>
  <p:outlineViewPr>
    <p:cViewPr>
      <p:scale>
        <a:sx n="33" d="100"/>
        <a:sy n="33" d="100"/>
      </p:scale>
      <p:origin x="204" y="795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4D022-965F-45FA-B227-3B0C0E1D56E4}" type="datetimeFigureOut">
              <a:rPr lang="it-IT" smtClean="0"/>
              <a:pPr/>
              <a:t>15/11/2018</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16879-3AE8-472B-9C45-E4F33E068110}" type="slidenum">
              <a:rPr lang="it-IT" smtClean="0"/>
              <a:pPr/>
              <a:t>‹N›</a:t>
            </a:fld>
            <a:endParaRPr lang="it-IT"/>
          </a:p>
        </p:txBody>
      </p:sp>
    </p:spTree>
    <p:extLst>
      <p:ext uri="{BB962C8B-B14F-4D97-AF65-F5344CB8AC3E}">
        <p14:creationId xmlns:p14="http://schemas.microsoft.com/office/powerpoint/2010/main" val="283704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D716879-3AE8-472B-9C45-E4F33E068110}" type="slidenum">
              <a:rPr lang="it-IT" smtClean="0"/>
              <a:pPr/>
              <a:t>17</a:t>
            </a:fld>
            <a:endParaRPr lang="it-IT"/>
          </a:p>
        </p:txBody>
      </p:sp>
    </p:spTree>
    <p:extLst>
      <p:ext uri="{BB962C8B-B14F-4D97-AF65-F5344CB8AC3E}">
        <p14:creationId xmlns:p14="http://schemas.microsoft.com/office/powerpoint/2010/main" val="90257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8B2D0E8-2816-4F5B-960C-0AED0791A2CA}"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3394594120"/>
      </p:ext>
    </p:extLst>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12A150C-BE73-42B8-BBFB-7F40ED17DED6}"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1480553752"/>
      </p:ext>
    </p:extLst>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F00260F-4C6C-4DA3-B963-286DF8C4327D}"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5870760"/>
      </p:ext>
    </p:extLst>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1875E53-BEAB-4CA9-9456-E6A7C53B28EC}"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1738172936"/>
      </p:ext>
    </p:extLst>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D16033B-48B7-4A23-8407-D894EADDA5B3}"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2564643"/>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1879F3B-55FF-403C-B35B-8AF87959020F}"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2263773602"/>
      </p:ext>
    </p:extLst>
  </p:cSld>
  <p:clrMapOvr>
    <a:masterClrMapping/>
  </p:clrMapOvr>
  <p:transition>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DA284BC-4018-4D1A-B199-0CDB10B9F9D1}"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514195921"/>
      </p:ext>
    </p:extLst>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7DC7512-8526-44CA-BCD8-4A26680601C8}"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926051964"/>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0B9D6FF-C827-4D5D-A0CB-73392FAAD0A8}"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830236969"/>
      </p:ext>
    </p:extLst>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1D8AEF2-E613-4A79-A6A7-FA556DEE57DA}" type="datetime1">
              <a:rPr lang="it-IT" smtClean="0"/>
              <a:pPr/>
              <a:t>15/11/2018</a:t>
            </a:fld>
            <a:endParaRPr lang="it-IT"/>
          </a:p>
        </p:txBody>
      </p:sp>
      <p:sp>
        <p:nvSpPr>
          <p:cNvPr id="5" name="Footer Placeholder 4"/>
          <p:cNvSpPr>
            <a:spLocks noGrp="1"/>
          </p:cNvSpPr>
          <p:nvPr>
            <p:ph type="ftr" sz="quarter" idx="11"/>
          </p:nvPr>
        </p:nvSpPr>
        <p:spPr/>
        <p:txBody>
          <a:bodyPr/>
          <a:lstStyle/>
          <a:p>
            <a:r>
              <a:rPr lang="it-IT"/>
              <a:t>FIMMG VITERBO</a:t>
            </a:r>
          </a:p>
        </p:txBody>
      </p:sp>
      <p:sp>
        <p:nvSpPr>
          <p:cNvPr id="6" name="Slide Number Placeholder 5"/>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1956822"/>
      </p:ext>
    </p:extLst>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B3CA893-1FF2-479F-B8DD-D6E2852FEB1B}" type="datetime1">
              <a:rPr lang="it-IT" smtClean="0"/>
              <a:pPr/>
              <a:t>15/11/2018</a:t>
            </a:fld>
            <a:endParaRPr lang="it-IT"/>
          </a:p>
        </p:txBody>
      </p:sp>
      <p:sp>
        <p:nvSpPr>
          <p:cNvPr id="6" name="Footer Placeholder 5"/>
          <p:cNvSpPr>
            <a:spLocks noGrp="1"/>
          </p:cNvSpPr>
          <p:nvPr>
            <p:ph type="ftr" sz="quarter" idx="11"/>
          </p:nvPr>
        </p:nvSpPr>
        <p:spPr/>
        <p:txBody>
          <a:bodyPr/>
          <a:lstStyle/>
          <a:p>
            <a:r>
              <a:rPr lang="it-IT"/>
              <a:t>FIMMG VITERBO</a:t>
            </a:r>
          </a:p>
        </p:txBody>
      </p:sp>
      <p:sp>
        <p:nvSpPr>
          <p:cNvPr id="7" name="Slide Number Placeholder 6"/>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776502818"/>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AC5E417-EB8E-4F20-A496-C7DFFEBAEB69}" type="datetime1">
              <a:rPr lang="it-IT" smtClean="0"/>
              <a:pPr/>
              <a:t>15/11/2018</a:t>
            </a:fld>
            <a:endParaRPr lang="it-IT"/>
          </a:p>
        </p:txBody>
      </p:sp>
      <p:sp>
        <p:nvSpPr>
          <p:cNvPr id="8" name="Footer Placeholder 7"/>
          <p:cNvSpPr>
            <a:spLocks noGrp="1"/>
          </p:cNvSpPr>
          <p:nvPr>
            <p:ph type="ftr" sz="quarter" idx="11"/>
          </p:nvPr>
        </p:nvSpPr>
        <p:spPr/>
        <p:txBody>
          <a:bodyPr/>
          <a:lstStyle/>
          <a:p>
            <a:r>
              <a:rPr lang="it-IT"/>
              <a:t>FIMMG VITERBO</a:t>
            </a:r>
          </a:p>
        </p:txBody>
      </p:sp>
      <p:sp>
        <p:nvSpPr>
          <p:cNvPr id="9" name="Slide Number Placeholder 8"/>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3292845045"/>
      </p:ext>
    </p:extLst>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410154A-C1B4-442A-B07D-DD29087541D9}" type="datetime1">
              <a:rPr lang="it-IT" smtClean="0"/>
              <a:pPr/>
              <a:t>15/11/2018</a:t>
            </a:fld>
            <a:endParaRPr lang="it-IT"/>
          </a:p>
        </p:txBody>
      </p:sp>
      <p:sp>
        <p:nvSpPr>
          <p:cNvPr id="4" name="Footer Placeholder 3"/>
          <p:cNvSpPr>
            <a:spLocks noGrp="1"/>
          </p:cNvSpPr>
          <p:nvPr>
            <p:ph type="ftr" sz="quarter" idx="11"/>
          </p:nvPr>
        </p:nvSpPr>
        <p:spPr/>
        <p:txBody>
          <a:bodyPr/>
          <a:lstStyle/>
          <a:p>
            <a:r>
              <a:rPr lang="it-IT"/>
              <a:t>FIMMG VITERBO</a:t>
            </a:r>
          </a:p>
        </p:txBody>
      </p:sp>
      <p:sp>
        <p:nvSpPr>
          <p:cNvPr id="5" name="Slide Number Placeholder 4"/>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1362566442"/>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EA690-825A-4B5C-92AB-501E088507EE}" type="datetime1">
              <a:rPr lang="it-IT" smtClean="0"/>
              <a:pPr/>
              <a:t>15/11/2018</a:t>
            </a:fld>
            <a:endParaRPr lang="it-IT"/>
          </a:p>
        </p:txBody>
      </p:sp>
      <p:sp>
        <p:nvSpPr>
          <p:cNvPr id="3" name="Footer Placeholder 2"/>
          <p:cNvSpPr>
            <a:spLocks noGrp="1"/>
          </p:cNvSpPr>
          <p:nvPr>
            <p:ph type="ftr" sz="quarter" idx="11"/>
          </p:nvPr>
        </p:nvSpPr>
        <p:spPr/>
        <p:txBody>
          <a:bodyPr/>
          <a:lstStyle/>
          <a:p>
            <a:r>
              <a:rPr lang="it-IT"/>
              <a:t>FIMMG VITERBO</a:t>
            </a:r>
          </a:p>
        </p:txBody>
      </p:sp>
      <p:sp>
        <p:nvSpPr>
          <p:cNvPr id="4" name="Slide Number Placeholder 3"/>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3851444959"/>
      </p:ext>
    </p:extLst>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746F8FB-B551-4438-8083-B930C5DF243A}" type="datetime1">
              <a:rPr lang="it-IT" smtClean="0"/>
              <a:pPr/>
              <a:t>15/11/2018</a:t>
            </a:fld>
            <a:endParaRPr lang="it-IT"/>
          </a:p>
        </p:txBody>
      </p:sp>
      <p:sp>
        <p:nvSpPr>
          <p:cNvPr id="6" name="Footer Placeholder 5"/>
          <p:cNvSpPr>
            <a:spLocks noGrp="1"/>
          </p:cNvSpPr>
          <p:nvPr>
            <p:ph type="ftr" sz="quarter" idx="11"/>
          </p:nvPr>
        </p:nvSpPr>
        <p:spPr/>
        <p:txBody>
          <a:bodyPr/>
          <a:lstStyle/>
          <a:p>
            <a:r>
              <a:rPr lang="it-IT"/>
              <a:t>FIMMG VITERBO</a:t>
            </a:r>
          </a:p>
        </p:txBody>
      </p:sp>
      <p:sp>
        <p:nvSpPr>
          <p:cNvPr id="7" name="Slide Number Placeholder 6"/>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2003883858"/>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38239940-5C2B-4ACA-9B29-460D1967F459}" type="datetime1">
              <a:rPr lang="it-IT" smtClean="0"/>
              <a:pPr/>
              <a:t>15/11/2018</a:t>
            </a:fld>
            <a:endParaRPr lang="it-IT"/>
          </a:p>
        </p:txBody>
      </p:sp>
      <p:sp>
        <p:nvSpPr>
          <p:cNvPr id="6" name="Footer Placeholder 5"/>
          <p:cNvSpPr>
            <a:spLocks noGrp="1"/>
          </p:cNvSpPr>
          <p:nvPr>
            <p:ph type="ftr" sz="quarter" idx="11"/>
          </p:nvPr>
        </p:nvSpPr>
        <p:spPr/>
        <p:txBody>
          <a:bodyPr/>
          <a:lstStyle/>
          <a:p>
            <a:r>
              <a:rPr lang="it-IT"/>
              <a:t>FIMMG VITERBO</a:t>
            </a:r>
          </a:p>
        </p:txBody>
      </p:sp>
      <p:sp>
        <p:nvSpPr>
          <p:cNvPr id="7" name="Slide Number Placeholder 6"/>
          <p:cNvSpPr>
            <a:spLocks noGrp="1"/>
          </p:cNvSpPr>
          <p:nvPr>
            <p:ph type="sldNum" sz="quarter" idx="12"/>
          </p:nvPr>
        </p:nvSpPr>
        <p:spPr/>
        <p:txBody>
          <a:bodyPr/>
          <a:lstStyle/>
          <a:p>
            <a:fld id="{1E2CD5BE-3C6F-4FA1-A11E-ADA00CFC120A}" type="slidenum">
              <a:rPr lang="it-IT" smtClean="0"/>
              <a:pPr/>
              <a:t>‹N›</a:t>
            </a:fld>
            <a:endParaRPr lang="it-IT"/>
          </a:p>
        </p:txBody>
      </p:sp>
    </p:spTree>
    <p:extLst>
      <p:ext uri="{BB962C8B-B14F-4D97-AF65-F5344CB8AC3E}">
        <p14:creationId xmlns:p14="http://schemas.microsoft.com/office/powerpoint/2010/main" val="1612365886"/>
      </p:ext>
    </p:extLst>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B45790-763A-47D9-B5E6-B11A313DA3F2}" type="datetime1">
              <a:rPr lang="it-IT" smtClean="0"/>
              <a:pPr/>
              <a:t>15/11/2018</a:t>
            </a:fld>
            <a:endParaRPr lang="it-I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FIMMG VITERBO</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E2CD5BE-3C6F-4FA1-A11E-ADA00CFC120A}" type="slidenum">
              <a:rPr lang="it-IT" smtClean="0"/>
              <a:pPr/>
              <a:t>‹N›</a:t>
            </a:fld>
            <a:endParaRPr lang="it-IT"/>
          </a:p>
        </p:txBody>
      </p:sp>
    </p:spTree>
    <p:extLst>
      <p:ext uri="{BB962C8B-B14F-4D97-AF65-F5344CB8AC3E}">
        <p14:creationId xmlns:p14="http://schemas.microsoft.com/office/powerpoint/2010/main" val="285031701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ransition>
    <p:pull dir="d"/>
  </p:transition>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2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E4014F-A6F8-43FF-8716-C70F500C15E0}"/>
              </a:ext>
            </a:extLst>
          </p:cNvPr>
          <p:cNvSpPr>
            <a:spLocks noGrp="1"/>
          </p:cNvSpPr>
          <p:nvPr>
            <p:ph type="title"/>
          </p:nvPr>
        </p:nvSpPr>
        <p:spPr>
          <a:xfrm>
            <a:off x="599522" y="604837"/>
            <a:ext cx="6347713" cy="1320800"/>
          </a:xfrm>
        </p:spPr>
        <p:txBody>
          <a:bodyPr>
            <a:normAutofit/>
          </a:bodyPr>
          <a:lstStyle/>
          <a:p>
            <a:r>
              <a:rPr lang="it-IT" sz="1800" dirty="0"/>
              <a:t>A cura di Michele FIORE </a:t>
            </a:r>
            <a:br>
              <a:rPr lang="it-IT" sz="1800" dirty="0"/>
            </a:br>
            <a:r>
              <a:rPr lang="it-IT" sz="1800" dirty="0"/>
              <a:t>Segretario provinciale FIMMG VITERBO</a:t>
            </a:r>
          </a:p>
        </p:txBody>
      </p:sp>
      <p:sp>
        <p:nvSpPr>
          <p:cNvPr id="3" name="Segnaposto contenuto 2">
            <a:extLst>
              <a:ext uri="{FF2B5EF4-FFF2-40B4-BE49-F238E27FC236}">
                <a16:creationId xmlns:a16="http://schemas.microsoft.com/office/drawing/2014/main" id="{C310A359-6B96-46C9-A067-291E47FFD677}"/>
              </a:ext>
            </a:extLst>
          </p:cNvPr>
          <p:cNvSpPr>
            <a:spLocks noGrp="1"/>
          </p:cNvSpPr>
          <p:nvPr>
            <p:ph idx="1"/>
          </p:nvPr>
        </p:nvSpPr>
        <p:spPr>
          <a:xfrm>
            <a:off x="609599" y="2060848"/>
            <a:ext cx="6347714" cy="2160240"/>
          </a:xfrm>
        </p:spPr>
        <p:txBody>
          <a:bodyPr>
            <a:normAutofit/>
          </a:bodyPr>
          <a:lstStyle/>
          <a:p>
            <a:r>
              <a:rPr lang="it-IT" sz="3200" dirty="0"/>
              <a:t> DCA 285/2018 IL PUNTO DI VISTA DEL MEDICO DI MEDICINA GENERALE</a:t>
            </a:r>
          </a:p>
        </p:txBody>
      </p:sp>
      <p:sp>
        <p:nvSpPr>
          <p:cNvPr id="6" name="Segnaposto piè di pagina 5">
            <a:extLst>
              <a:ext uri="{FF2B5EF4-FFF2-40B4-BE49-F238E27FC236}">
                <a16:creationId xmlns:a16="http://schemas.microsoft.com/office/drawing/2014/main" id="{334CF4E3-45AF-4E08-BB97-E3BFCC968F06}"/>
              </a:ext>
            </a:extLst>
          </p:cNvPr>
          <p:cNvSpPr>
            <a:spLocks noGrp="1"/>
          </p:cNvSpPr>
          <p:nvPr>
            <p:ph type="ftr" sz="quarter" idx="11"/>
          </p:nvPr>
        </p:nvSpPr>
        <p:spPr/>
        <p:txBody>
          <a:bodyPr/>
          <a:lstStyle/>
          <a:p>
            <a:r>
              <a:rPr lang="it-IT"/>
              <a:t>FIMMG VITERBO</a:t>
            </a:r>
          </a:p>
        </p:txBody>
      </p:sp>
      <p:pic>
        <p:nvPicPr>
          <p:cNvPr id="5" name="Immagine 4">
            <a:extLst>
              <a:ext uri="{FF2B5EF4-FFF2-40B4-BE49-F238E27FC236}">
                <a16:creationId xmlns:a16="http://schemas.microsoft.com/office/drawing/2014/main" id="{EFB87872-F40D-4258-9D7C-B469D2B71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956051"/>
            <a:ext cx="2667000" cy="1943100"/>
          </a:xfrm>
          <a:prstGeom prst="rect">
            <a:avLst/>
          </a:prstGeom>
        </p:spPr>
      </p:pic>
      <p:pic>
        <p:nvPicPr>
          <p:cNvPr id="1027" name="Picture 3">
            <a:extLst>
              <a:ext uri="{FF2B5EF4-FFF2-40B4-BE49-F238E27FC236}">
                <a16:creationId xmlns:a16="http://schemas.microsoft.com/office/drawing/2014/main" id="{30AF7712-EE49-4D7A-A7FF-1C81EF9C92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760" y="1265237"/>
            <a:ext cx="18954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789247"/>
      </p:ext>
    </p:extLst>
  </p:cSld>
  <p:clrMapOvr>
    <a:masterClrMapping/>
  </p:clrMapOvr>
  <p:transition>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percorso </a:t>
            </a:r>
            <a:r>
              <a:rPr lang="it-IT" dirty="0" err="1"/>
              <a:t>intricato…</a:t>
            </a:r>
            <a:r>
              <a:rPr lang="it-IT" dirty="0"/>
              <a:t>.. </a:t>
            </a:r>
          </a:p>
        </p:txBody>
      </p:sp>
      <p:sp>
        <p:nvSpPr>
          <p:cNvPr id="3" name="Segnaposto contenuto 2"/>
          <p:cNvSpPr>
            <a:spLocks noGrp="1"/>
          </p:cNvSpPr>
          <p:nvPr>
            <p:ph idx="1"/>
          </p:nvPr>
        </p:nvSpPr>
        <p:spPr>
          <a:xfrm>
            <a:off x="467544" y="1700808"/>
            <a:ext cx="2796770" cy="1250439"/>
          </a:xfrm>
        </p:spPr>
        <p:txBody>
          <a:bodyPr/>
          <a:lstStyle/>
          <a:p>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Farmaco : </a:t>
            </a:r>
          </a:p>
        </p:txBody>
      </p:sp>
      <p:sp>
        <p:nvSpPr>
          <p:cNvPr id="14" name="Segnaposto piè di pagina 13">
            <a:extLst>
              <a:ext uri="{FF2B5EF4-FFF2-40B4-BE49-F238E27FC236}">
                <a16:creationId xmlns:a16="http://schemas.microsoft.com/office/drawing/2014/main" id="{EDAE76FC-53B1-4CA8-9C0F-B25B64DF721E}"/>
              </a:ext>
            </a:extLst>
          </p:cNvPr>
          <p:cNvSpPr>
            <a:spLocks noGrp="1"/>
          </p:cNvSpPr>
          <p:nvPr>
            <p:ph type="ftr" sz="quarter" idx="11"/>
          </p:nvPr>
        </p:nvSpPr>
        <p:spPr/>
        <p:txBody>
          <a:bodyPr/>
          <a:lstStyle/>
          <a:p>
            <a:r>
              <a:rPr lang="it-IT"/>
              <a:t>FIMMG VITERBO</a:t>
            </a:r>
          </a:p>
        </p:txBody>
      </p:sp>
      <p:cxnSp>
        <p:nvCxnSpPr>
          <p:cNvPr id="5" name="Connettore 2 4"/>
          <p:cNvCxnSpPr/>
          <p:nvPr/>
        </p:nvCxnSpPr>
        <p:spPr>
          <a:xfrm>
            <a:off x="2456812" y="1803533"/>
            <a:ext cx="3312368"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2411760" y="1988840"/>
            <a:ext cx="331236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a:off x="2411760" y="1988840"/>
            <a:ext cx="864096"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1835696" y="1988840"/>
            <a:ext cx="576064"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ttore 4 14"/>
          <p:cNvCxnSpPr/>
          <p:nvPr/>
        </p:nvCxnSpPr>
        <p:spPr>
          <a:xfrm rot="16200000" flipH="1">
            <a:off x="2411760" y="1988840"/>
            <a:ext cx="1656184" cy="165618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Figura a mano libera 15"/>
          <p:cNvSpPr/>
          <p:nvPr/>
        </p:nvSpPr>
        <p:spPr>
          <a:xfrm>
            <a:off x="2201891" y="1986455"/>
            <a:ext cx="4209419" cy="2238704"/>
          </a:xfrm>
          <a:custGeom>
            <a:avLst/>
            <a:gdLst>
              <a:gd name="connsiteX0" fmla="*/ 225999 w 4209419"/>
              <a:gd name="connsiteY0" fmla="*/ 0 h 2238704"/>
              <a:gd name="connsiteX1" fmla="*/ 814578 w 4209419"/>
              <a:gd name="connsiteY1" fmla="*/ 31531 h 2238704"/>
              <a:gd name="connsiteX2" fmla="*/ 856619 w 4209419"/>
              <a:gd name="connsiteY2" fmla="*/ 42042 h 2238704"/>
              <a:gd name="connsiteX3" fmla="*/ 919681 w 4209419"/>
              <a:gd name="connsiteY3" fmla="*/ 157655 h 2238704"/>
              <a:gd name="connsiteX4" fmla="*/ 930192 w 4209419"/>
              <a:gd name="connsiteY4" fmla="*/ 189186 h 2238704"/>
              <a:gd name="connsiteX5" fmla="*/ 919681 w 4209419"/>
              <a:gd name="connsiteY5" fmla="*/ 325821 h 2238704"/>
              <a:gd name="connsiteX6" fmla="*/ 814578 w 4209419"/>
              <a:gd name="connsiteY6" fmla="*/ 409904 h 2238704"/>
              <a:gd name="connsiteX7" fmla="*/ 762026 w 4209419"/>
              <a:gd name="connsiteY7" fmla="*/ 420414 h 2238704"/>
              <a:gd name="connsiteX8" fmla="*/ 278550 w 4209419"/>
              <a:gd name="connsiteY8" fmla="*/ 430924 h 2238704"/>
              <a:gd name="connsiteX9" fmla="*/ 236509 w 4209419"/>
              <a:gd name="connsiteY9" fmla="*/ 441435 h 2238704"/>
              <a:gd name="connsiteX10" fmla="*/ 173447 w 4209419"/>
              <a:gd name="connsiteY10" fmla="*/ 451945 h 2238704"/>
              <a:gd name="connsiteX11" fmla="*/ 120895 w 4209419"/>
              <a:gd name="connsiteY11" fmla="*/ 472966 h 2238704"/>
              <a:gd name="connsiteX12" fmla="*/ 47323 w 4209419"/>
              <a:gd name="connsiteY12" fmla="*/ 515007 h 2238704"/>
              <a:gd name="connsiteX13" fmla="*/ 15792 w 4209419"/>
              <a:gd name="connsiteY13" fmla="*/ 546538 h 2238704"/>
              <a:gd name="connsiteX14" fmla="*/ 5281 w 4209419"/>
              <a:gd name="connsiteY14" fmla="*/ 578069 h 2238704"/>
              <a:gd name="connsiteX15" fmla="*/ 15792 w 4209419"/>
              <a:gd name="connsiteY15" fmla="*/ 714704 h 2238704"/>
              <a:gd name="connsiteX16" fmla="*/ 162937 w 4209419"/>
              <a:gd name="connsiteY16" fmla="*/ 788276 h 2238704"/>
              <a:gd name="connsiteX17" fmla="*/ 236509 w 4209419"/>
              <a:gd name="connsiteY17" fmla="*/ 798786 h 2238704"/>
              <a:gd name="connsiteX18" fmla="*/ 1129888 w 4209419"/>
              <a:gd name="connsiteY18" fmla="*/ 777766 h 2238704"/>
              <a:gd name="connsiteX19" fmla="*/ 1277033 w 4209419"/>
              <a:gd name="connsiteY19" fmla="*/ 756745 h 2238704"/>
              <a:gd name="connsiteX20" fmla="*/ 1497750 w 4209419"/>
              <a:gd name="connsiteY20" fmla="*/ 746235 h 2238704"/>
              <a:gd name="connsiteX21" fmla="*/ 2044288 w 4209419"/>
              <a:gd name="connsiteY21" fmla="*/ 767255 h 2238704"/>
              <a:gd name="connsiteX22" fmla="*/ 2075819 w 4209419"/>
              <a:gd name="connsiteY22" fmla="*/ 788276 h 2238704"/>
              <a:gd name="connsiteX23" fmla="*/ 2117861 w 4209419"/>
              <a:gd name="connsiteY23" fmla="*/ 798786 h 2238704"/>
              <a:gd name="connsiteX24" fmla="*/ 2191433 w 4209419"/>
              <a:gd name="connsiteY24" fmla="*/ 840828 h 2238704"/>
              <a:gd name="connsiteX25" fmla="*/ 2222964 w 4209419"/>
              <a:gd name="connsiteY25" fmla="*/ 861848 h 2238704"/>
              <a:gd name="connsiteX26" fmla="*/ 2286026 w 4209419"/>
              <a:gd name="connsiteY26" fmla="*/ 893379 h 2238704"/>
              <a:gd name="connsiteX27" fmla="*/ 2349088 w 4209419"/>
              <a:gd name="connsiteY27" fmla="*/ 966952 h 2238704"/>
              <a:gd name="connsiteX28" fmla="*/ 2370109 w 4209419"/>
              <a:gd name="connsiteY28" fmla="*/ 998483 h 2238704"/>
              <a:gd name="connsiteX29" fmla="*/ 2401640 w 4209419"/>
              <a:gd name="connsiteY29" fmla="*/ 1040524 h 2238704"/>
              <a:gd name="connsiteX30" fmla="*/ 2412150 w 4209419"/>
              <a:gd name="connsiteY30" fmla="*/ 1093076 h 2238704"/>
              <a:gd name="connsiteX31" fmla="*/ 2412150 w 4209419"/>
              <a:gd name="connsiteY31" fmla="*/ 1208690 h 2238704"/>
              <a:gd name="connsiteX32" fmla="*/ 2317557 w 4209419"/>
              <a:gd name="connsiteY32" fmla="*/ 1240221 h 2238704"/>
              <a:gd name="connsiteX33" fmla="*/ 1991737 w 4209419"/>
              <a:gd name="connsiteY33" fmla="*/ 1229711 h 2238704"/>
              <a:gd name="connsiteX34" fmla="*/ 1781530 w 4209419"/>
              <a:gd name="connsiteY34" fmla="*/ 1177159 h 2238704"/>
              <a:gd name="connsiteX35" fmla="*/ 1728978 w 4209419"/>
              <a:gd name="connsiteY35" fmla="*/ 1166648 h 2238704"/>
              <a:gd name="connsiteX36" fmla="*/ 1581833 w 4209419"/>
              <a:gd name="connsiteY36" fmla="*/ 1145628 h 2238704"/>
              <a:gd name="connsiteX37" fmla="*/ 1413668 w 4209419"/>
              <a:gd name="connsiteY37" fmla="*/ 1103586 h 2238704"/>
              <a:gd name="connsiteX38" fmla="*/ 1266523 w 4209419"/>
              <a:gd name="connsiteY38" fmla="*/ 1051035 h 2238704"/>
              <a:gd name="connsiteX39" fmla="*/ 825088 w 4209419"/>
              <a:gd name="connsiteY39" fmla="*/ 1061545 h 2238704"/>
              <a:gd name="connsiteX40" fmla="*/ 793557 w 4209419"/>
              <a:gd name="connsiteY40" fmla="*/ 1072055 h 2238704"/>
              <a:gd name="connsiteX41" fmla="*/ 762026 w 4209419"/>
              <a:gd name="connsiteY41" fmla="*/ 1187669 h 2238704"/>
              <a:gd name="connsiteX42" fmla="*/ 793557 w 4209419"/>
              <a:gd name="connsiteY42" fmla="*/ 1502979 h 2238704"/>
              <a:gd name="connsiteX43" fmla="*/ 804068 w 4209419"/>
              <a:gd name="connsiteY43" fmla="*/ 1566042 h 2238704"/>
              <a:gd name="connsiteX44" fmla="*/ 835599 w 4209419"/>
              <a:gd name="connsiteY44" fmla="*/ 1597573 h 2238704"/>
              <a:gd name="connsiteX45" fmla="*/ 856619 w 4209419"/>
              <a:gd name="connsiteY45" fmla="*/ 1660635 h 2238704"/>
              <a:gd name="connsiteX46" fmla="*/ 919681 w 4209419"/>
              <a:gd name="connsiteY46" fmla="*/ 1723697 h 2238704"/>
              <a:gd name="connsiteX47" fmla="*/ 1087847 w 4209419"/>
              <a:gd name="connsiteY47" fmla="*/ 1702676 h 2238704"/>
              <a:gd name="connsiteX48" fmla="*/ 1150909 w 4209419"/>
              <a:gd name="connsiteY48" fmla="*/ 1660635 h 2238704"/>
              <a:gd name="connsiteX49" fmla="*/ 1234992 w 4209419"/>
              <a:gd name="connsiteY49" fmla="*/ 1597573 h 2238704"/>
              <a:gd name="connsiteX50" fmla="*/ 1287543 w 4209419"/>
              <a:gd name="connsiteY50" fmla="*/ 1587062 h 2238704"/>
              <a:gd name="connsiteX51" fmla="*/ 1434688 w 4209419"/>
              <a:gd name="connsiteY51" fmla="*/ 1502979 h 2238704"/>
              <a:gd name="connsiteX52" fmla="*/ 1634385 w 4209419"/>
              <a:gd name="connsiteY52" fmla="*/ 1408386 h 2238704"/>
              <a:gd name="connsiteX53" fmla="*/ 1886633 w 4209419"/>
              <a:gd name="connsiteY53" fmla="*/ 1324304 h 2238704"/>
              <a:gd name="connsiteX54" fmla="*/ 1949695 w 4209419"/>
              <a:gd name="connsiteY54" fmla="*/ 1313793 h 2238704"/>
              <a:gd name="connsiteX55" fmla="*/ 2149392 w 4209419"/>
              <a:gd name="connsiteY55" fmla="*/ 1250731 h 2238704"/>
              <a:gd name="connsiteX56" fmla="*/ 2233475 w 4209419"/>
              <a:gd name="connsiteY56" fmla="*/ 1219200 h 2238704"/>
              <a:gd name="connsiteX57" fmla="*/ 2317557 w 4209419"/>
              <a:gd name="connsiteY57" fmla="*/ 1198179 h 2238704"/>
              <a:gd name="connsiteX58" fmla="*/ 2506743 w 4209419"/>
              <a:gd name="connsiteY58" fmla="*/ 1135117 h 2238704"/>
              <a:gd name="connsiteX59" fmla="*/ 2580316 w 4209419"/>
              <a:gd name="connsiteY59" fmla="*/ 1093076 h 2238704"/>
              <a:gd name="connsiteX60" fmla="*/ 2611847 w 4209419"/>
              <a:gd name="connsiteY60" fmla="*/ 1072055 h 2238704"/>
              <a:gd name="connsiteX61" fmla="*/ 2664399 w 4209419"/>
              <a:gd name="connsiteY61" fmla="*/ 1051035 h 2238704"/>
              <a:gd name="connsiteX62" fmla="*/ 2695930 w 4209419"/>
              <a:gd name="connsiteY62" fmla="*/ 1030014 h 2238704"/>
              <a:gd name="connsiteX63" fmla="*/ 2790523 w 4209419"/>
              <a:gd name="connsiteY63" fmla="*/ 977462 h 2238704"/>
              <a:gd name="connsiteX64" fmla="*/ 2969199 w 4209419"/>
              <a:gd name="connsiteY64" fmla="*/ 1030014 h 2238704"/>
              <a:gd name="connsiteX65" fmla="*/ 3074302 w 4209419"/>
              <a:gd name="connsiteY65" fmla="*/ 1156138 h 2238704"/>
              <a:gd name="connsiteX66" fmla="*/ 3231957 w 4209419"/>
              <a:gd name="connsiteY66" fmla="*/ 1334814 h 2238704"/>
              <a:gd name="connsiteX67" fmla="*/ 3326550 w 4209419"/>
              <a:gd name="connsiteY67" fmla="*/ 1460938 h 2238704"/>
              <a:gd name="connsiteX68" fmla="*/ 3410633 w 4209419"/>
              <a:gd name="connsiteY68" fmla="*/ 1555531 h 2238704"/>
              <a:gd name="connsiteX69" fmla="*/ 3757475 w 4209419"/>
              <a:gd name="connsiteY69" fmla="*/ 1849821 h 2238704"/>
              <a:gd name="connsiteX70" fmla="*/ 3820537 w 4209419"/>
              <a:gd name="connsiteY70" fmla="*/ 1891862 h 2238704"/>
              <a:gd name="connsiteX71" fmla="*/ 3915130 w 4209419"/>
              <a:gd name="connsiteY71" fmla="*/ 1975945 h 2238704"/>
              <a:gd name="connsiteX72" fmla="*/ 3936150 w 4209419"/>
              <a:gd name="connsiteY72" fmla="*/ 2007476 h 2238704"/>
              <a:gd name="connsiteX73" fmla="*/ 3988702 w 4209419"/>
              <a:gd name="connsiteY73" fmla="*/ 2039007 h 2238704"/>
              <a:gd name="connsiteX74" fmla="*/ 4062275 w 4209419"/>
              <a:gd name="connsiteY74" fmla="*/ 2133600 h 2238704"/>
              <a:gd name="connsiteX75" fmla="*/ 4104316 w 4209419"/>
              <a:gd name="connsiteY75" fmla="*/ 2175642 h 2238704"/>
              <a:gd name="connsiteX76" fmla="*/ 4146357 w 4209419"/>
              <a:gd name="connsiteY76" fmla="*/ 2238704 h 2238704"/>
              <a:gd name="connsiteX77" fmla="*/ 4209419 w 4209419"/>
              <a:gd name="connsiteY77" fmla="*/ 2217683 h 223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209419" h="2238704">
                <a:moveTo>
                  <a:pt x="225999" y="0"/>
                </a:moveTo>
                <a:lnTo>
                  <a:pt x="814578" y="31531"/>
                </a:lnTo>
                <a:cubicBezTo>
                  <a:pt x="828991" y="32492"/>
                  <a:pt x="845748" y="32530"/>
                  <a:pt x="856619" y="42042"/>
                </a:cubicBezTo>
                <a:cubicBezTo>
                  <a:pt x="887025" y="68647"/>
                  <a:pt x="905783" y="120595"/>
                  <a:pt x="919681" y="157655"/>
                </a:cubicBezTo>
                <a:cubicBezTo>
                  <a:pt x="923571" y="168029"/>
                  <a:pt x="926688" y="178676"/>
                  <a:pt x="930192" y="189186"/>
                </a:cubicBezTo>
                <a:cubicBezTo>
                  <a:pt x="926688" y="234731"/>
                  <a:pt x="931306" y="281645"/>
                  <a:pt x="919681" y="325821"/>
                </a:cubicBezTo>
                <a:cubicBezTo>
                  <a:pt x="903736" y="386411"/>
                  <a:pt x="867939" y="399232"/>
                  <a:pt x="814578" y="409904"/>
                </a:cubicBezTo>
                <a:cubicBezTo>
                  <a:pt x="797061" y="413407"/>
                  <a:pt x="779876" y="419714"/>
                  <a:pt x="762026" y="420414"/>
                </a:cubicBezTo>
                <a:cubicBezTo>
                  <a:pt x="600953" y="426730"/>
                  <a:pt x="439709" y="427421"/>
                  <a:pt x="278550" y="430924"/>
                </a:cubicBezTo>
                <a:cubicBezTo>
                  <a:pt x="264536" y="434428"/>
                  <a:pt x="250673" y="438602"/>
                  <a:pt x="236509" y="441435"/>
                </a:cubicBezTo>
                <a:cubicBezTo>
                  <a:pt x="215612" y="445614"/>
                  <a:pt x="194007" y="446338"/>
                  <a:pt x="173447" y="451945"/>
                </a:cubicBezTo>
                <a:cubicBezTo>
                  <a:pt x="155245" y="456909"/>
                  <a:pt x="138136" y="465304"/>
                  <a:pt x="120895" y="472966"/>
                </a:cubicBezTo>
                <a:cubicBezTo>
                  <a:pt x="98863" y="482758"/>
                  <a:pt x="66649" y="498902"/>
                  <a:pt x="47323" y="515007"/>
                </a:cubicBezTo>
                <a:cubicBezTo>
                  <a:pt x="35904" y="524523"/>
                  <a:pt x="26302" y="536028"/>
                  <a:pt x="15792" y="546538"/>
                </a:cubicBezTo>
                <a:cubicBezTo>
                  <a:pt x="12288" y="557048"/>
                  <a:pt x="5281" y="566990"/>
                  <a:pt x="5281" y="578069"/>
                </a:cubicBezTo>
                <a:cubicBezTo>
                  <a:pt x="5281" y="623749"/>
                  <a:pt x="0" y="671841"/>
                  <a:pt x="15792" y="714704"/>
                </a:cubicBezTo>
                <a:cubicBezTo>
                  <a:pt x="44061" y="791433"/>
                  <a:pt x="101392" y="780070"/>
                  <a:pt x="162937" y="788276"/>
                </a:cubicBezTo>
                <a:lnTo>
                  <a:pt x="236509" y="798786"/>
                </a:lnTo>
                <a:lnTo>
                  <a:pt x="1129888" y="777766"/>
                </a:lnTo>
                <a:cubicBezTo>
                  <a:pt x="1179394" y="775766"/>
                  <a:pt x="1227668" y="760976"/>
                  <a:pt x="1277033" y="756745"/>
                </a:cubicBezTo>
                <a:cubicBezTo>
                  <a:pt x="1350420" y="750455"/>
                  <a:pt x="1424178" y="749738"/>
                  <a:pt x="1497750" y="746235"/>
                </a:cubicBezTo>
                <a:cubicBezTo>
                  <a:pt x="1679929" y="753242"/>
                  <a:pt x="1862454" y="754031"/>
                  <a:pt x="2044288" y="767255"/>
                </a:cubicBezTo>
                <a:cubicBezTo>
                  <a:pt x="2056887" y="768171"/>
                  <a:pt x="2064208" y="783300"/>
                  <a:pt x="2075819" y="788276"/>
                </a:cubicBezTo>
                <a:cubicBezTo>
                  <a:pt x="2089096" y="793966"/>
                  <a:pt x="2103847" y="795283"/>
                  <a:pt x="2117861" y="798786"/>
                </a:cubicBezTo>
                <a:cubicBezTo>
                  <a:pt x="2194671" y="849993"/>
                  <a:pt x="2098102" y="787496"/>
                  <a:pt x="2191433" y="840828"/>
                </a:cubicBezTo>
                <a:cubicBezTo>
                  <a:pt x="2202400" y="847095"/>
                  <a:pt x="2211922" y="855714"/>
                  <a:pt x="2222964" y="861848"/>
                </a:cubicBezTo>
                <a:cubicBezTo>
                  <a:pt x="2243508" y="873261"/>
                  <a:pt x="2265005" y="882869"/>
                  <a:pt x="2286026" y="893379"/>
                </a:cubicBezTo>
                <a:cubicBezTo>
                  <a:pt x="2334283" y="965766"/>
                  <a:pt x="2272631" y="877753"/>
                  <a:pt x="2349088" y="966952"/>
                </a:cubicBezTo>
                <a:cubicBezTo>
                  <a:pt x="2357309" y="976543"/>
                  <a:pt x="2362767" y="988204"/>
                  <a:pt x="2370109" y="998483"/>
                </a:cubicBezTo>
                <a:cubicBezTo>
                  <a:pt x="2380291" y="1012737"/>
                  <a:pt x="2391130" y="1026510"/>
                  <a:pt x="2401640" y="1040524"/>
                </a:cubicBezTo>
                <a:cubicBezTo>
                  <a:pt x="2405143" y="1058041"/>
                  <a:pt x="2407817" y="1075745"/>
                  <a:pt x="2412150" y="1093076"/>
                </a:cubicBezTo>
                <a:cubicBezTo>
                  <a:pt x="2423691" y="1139240"/>
                  <a:pt x="2444183" y="1144624"/>
                  <a:pt x="2412150" y="1208690"/>
                </a:cubicBezTo>
                <a:cubicBezTo>
                  <a:pt x="2402480" y="1228031"/>
                  <a:pt x="2330346" y="1237663"/>
                  <a:pt x="2317557" y="1240221"/>
                </a:cubicBezTo>
                <a:cubicBezTo>
                  <a:pt x="2208950" y="1236718"/>
                  <a:pt x="2099656" y="1242407"/>
                  <a:pt x="1991737" y="1229711"/>
                </a:cubicBezTo>
                <a:cubicBezTo>
                  <a:pt x="1920006" y="1221272"/>
                  <a:pt x="1852353" y="1191324"/>
                  <a:pt x="1781530" y="1177159"/>
                </a:cubicBezTo>
                <a:cubicBezTo>
                  <a:pt x="1764013" y="1173655"/>
                  <a:pt x="1746663" y="1169174"/>
                  <a:pt x="1728978" y="1166648"/>
                </a:cubicBezTo>
                <a:cubicBezTo>
                  <a:pt x="1638618" y="1153739"/>
                  <a:pt x="1653113" y="1162599"/>
                  <a:pt x="1581833" y="1145628"/>
                </a:cubicBezTo>
                <a:cubicBezTo>
                  <a:pt x="1525624" y="1132245"/>
                  <a:pt x="1468699" y="1121196"/>
                  <a:pt x="1413668" y="1103586"/>
                </a:cubicBezTo>
                <a:cubicBezTo>
                  <a:pt x="1187739" y="1031288"/>
                  <a:pt x="1412455" y="1080220"/>
                  <a:pt x="1266523" y="1051035"/>
                </a:cubicBezTo>
                <a:cubicBezTo>
                  <a:pt x="1119378" y="1054538"/>
                  <a:pt x="972130" y="1055010"/>
                  <a:pt x="825088" y="1061545"/>
                </a:cubicBezTo>
                <a:cubicBezTo>
                  <a:pt x="814020" y="1062037"/>
                  <a:pt x="799996" y="1063040"/>
                  <a:pt x="793557" y="1072055"/>
                </a:cubicBezTo>
                <a:cubicBezTo>
                  <a:pt x="778742" y="1092796"/>
                  <a:pt x="767325" y="1161175"/>
                  <a:pt x="762026" y="1187669"/>
                </a:cubicBezTo>
                <a:cubicBezTo>
                  <a:pt x="772536" y="1292772"/>
                  <a:pt x="781892" y="1397998"/>
                  <a:pt x="793557" y="1502979"/>
                </a:cubicBezTo>
                <a:cubicBezTo>
                  <a:pt x="795910" y="1524160"/>
                  <a:pt x="795413" y="1546568"/>
                  <a:pt x="804068" y="1566042"/>
                </a:cubicBezTo>
                <a:cubicBezTo>
                  <a:pt x="810105" y="1579625"/>
                  <a:pt x="825089" y="1587063"/>
                  <a:pt x="835599" y="1597573"/>
                </a:cubicBezTo>
                <a:cubicBezTo>
                  <a:pt x="842606" y="1618594"/>
                  <a:pt x="844328" y="1642199"/>
                  <a:pt x="856619" y="1660635"/>
                </a:cubicBezTo>
                <a:cubicBezTo>
                  <a:pt x="873109" y="1685370"/>
                  <a:pt x="919681" y="1723697"/>
                  <a:pt x="919681" y="1723697"/>
                </a:cubicBezTo>
                <a:cubicBezTo>
                  <a:pt x="975736" y="1716690"/>
                  <a:pt x="1033346" y="1717540"/>
                  <a:pt x="1087847" y="1702676"/>
                </a:cubicBezTo>
                <a:cubicBezTo>
                  <a:pt x="1112220" y="1696029"/>
                  <a:pt x="1130698" y="1675793"/>
                  <a:pt x="1150909" y="1660635"/>
                </a:cubicBezTo>
                <a:cubicBezTo>
                  <a:pt x="1178937" y="1639614"/>
                  <a:pt x="1204145" y="1614183"/>
                  <a:pt x="1234992" y="1597573"/>
                </a:cubicBezTo>
                <a:cubicBezTo>
                  <a:pt x="1250721" y="1589104"/>
                  <a:pt x="1270026" y="1590566"/>
                  <a:pt x="1287543" y="1587062"/>
                </a:cubicBezTo>
                <a:cubicBezTo>
                  <a:pt x="1391508" y="1500427"/>
                  <a:pt x="1305398" y="1560442"/>
                  <a:pt x="1434688" y="1502979"/>
                </a:cubicBezTo>
                <a:cubicBezTo>
                  <a:pt x="1501996" y="1473064"/>
                  <a:pt x="1565419" y="1434248"/>
                  <a:pt x="1634385" y="1408386"/>
                </a:cubicBezTo>
                <a:cubicBezTo>
                  <a:pt x="1703267" y="1382555"/>
                  <a:pt x="1827607" y="1334142"/>
                  <a:pt x="1886633" y="1324304"/>
                </a:cubicBezTo>
                <a:lnTo>
                  <a:pt x="1949695" y="1313793"/>
                </a:lnTo>
                <a:cubicBezTo>
                  <a:pt x="2189045" y="1218054"/>
                  <a:pt x="1928720" y="1315635"/>
                  <a:pt x="2149392" y="1250731"/>
                </a:cubicBezTo>
                <a:cubicBezTo>
                  <a:pt x="2178109" y="1242285"/>
                  <a:pt x="2204904" y="1228128"/>
                  <a:pt x="2233475" y="1219200"/>
                </a:cubicBezTo>
                <a:cubicBezTo>
                  <a:pt x="2261050" y="1210583"/>
                  <a:pt x="2290506" y="1208323"/>
                  <a:pt x="2317557" y="1198179"/>
                </a:cubicBezTo>
                <a:cubicBezTo>
                  <a:pt x="2516479" y="1123583"/>
                  <a:pt x="2276413" y="1181184"/>
                  <a:pt x="2506743" y="1135117"/>
                </a:cubicBezTo>
                <a:cubicBezTo>
                  <a:pt x="2566647" y="1075215"/>
                  <a:pt x="2506209" y="1124836"/>
                  <a:pt x="2580316" y="1093076"/>
                </a:cubicBezTo>
                <a:cubicBezTo>
                  <a:pt x="2591927" y="1088100"/>
                  <a:pt x="2600549" y="1077704"/>
                  <a:pt x="2611847" y="1072055"/>
                </a:cubicBezTo>
                <a:cubicBezTo>
                  <a:pt x="2628722" y="1063618"/>
                  <a:pt x="2647524" y="1059472"/>
                  <a:pt x="2664399" y="1051035"/>
                </a:cubicBezTo>
                <a:cubicBezTo>
                  <a:pt x="2675697" y="1045386"/>
                  <a:pt x="2684632" y="1035663"/>
                  <a:pt x="2695930" y="1030014"/>
                </a:cubicBezTo>
                <a:cubicBezTo>
                  <a:pt x="2792274" y="981841"/>
                  <a:pt x="2707827" y="1039483"/>
                  <a:pt x="2790523" y="977462"/>
                </a:cubicBezTo>
                <a:cubicBezTo>
                  <a:pt x="2850082" y="994979"/>
                  <a:pt x="2912682" y="1004324"/>
                  <a:pt x="2969199" y="1030014"/>
                </a:cubicBezTo>
                <a:cubicBezTo>
                  <a:pt x="3003778" y="1045732"/>
                  <a:pt x="3055140" y="1133144"/>
                  <a:pt x="3074302" y="1156138"/>
                </a:cubicBezTo>
                <a:cubicBezTo>
                  <a:pt x="3125151" y="1217157"/>
                  <a:pt x="3184300" y="1271271"/>
                  <a:pt x="3231957" y="1334814"/>
                </a:cubicBezTo>
                <a:cubicBezTo>
                  <a:pt x="3263488" y="1376855"/>
                  <a:pt x="3293485" y="1420093"/>
                  <a:pt x="3326550" y="1460938"/>
                </a:cubicBezTo>
                <a:cubicBezTo>
                  <a:pt x="3353094" y="1493728"/>
                  <a:pt x="3381666" y="1524860"/>
                  <a:pt x="3410633" y="1555531"/>
                </a:cubicBezTo>
                <a:cubicBezTo>
                  <a:pt x="3517428" y="1668608"/>
                  <a:pt x="3623293" y="1760367"/>
                  <a:pt x="3757475" y="1849821"/>
                </a:cubicBezTo>
                <a:cubicBezTo>
                  <a:pt x="3778496" y="1863835"/>
                  <a:pt x="3800105" y="1877003"/>
                  <a:pt x="3820537" y="1891862"/>
                </a:cubicBezTo>
                <a:cubicBezTo>
                  <a:pt x="3852436" y="1915062"/>
                  <a:pt x="3889142" y="1945626"/>
                  <a:pt x="3915130" y="1975945"/>
                </a:cubicBezTo>
                <a:cubicBezTo>
                  <a:pt x="3923351" y="1985536"/>
                  <a:pt x="3926559" y="1999255"/>
                  <a:pt x="3936150" y="2007476"/>
                </a:cubicBezTo>
                <a:cubicBezTo>
                  <a:pt x="3951660" y="2020771"/>
                  <a:pt x="3971185" y="2028497"/>
                  <a:pt x="3988702" y="2039007"/>
                </a:cubicBezTo>
                <a:cubicBezTo>
                  <a:pt x="4013226" y="2070538"/>
                  <a:pt x="4034030" y="2105354"/>
                  <a:pt x="4062275" y="2133600"/>
                </a:cubicBezTo>
                <a:cubicBezTo>
                  <a:pt x="4076289" y="2147614"/>
                  <a:pt x="4091936" y="2160166"/>
                  <a:pt x="4104316" y="2175642"/>
                </a:cubicBezTo>
                <a:cubicBezTo>
                  <a:pt x="4120098" y="2195370"/>
                  <a:pt x="4146357" y="2238704"/>
                  <a:pt x="4146357" y="2238704"/>
                </a:cubicBezTo>
                <a:lnTo>
                  <a:pt x="4209419" y="221768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7" name="Figura a mano libera 16"/>
          <p:cNvSpPr/>
          <p:nvPr/>
        </p:nvSpPr>
        <p:spPr>
          <a:xfrm>
            <a:off x="2217683" y="1975945"/>
            <a:ext cx="3086538" cy="3153103"/>
          </a:xfrm>
          <a:custGeom>
            <a:avLst/>
            <a:gdLst>
              <a:gd name="connsiteX0" fmla="*/ 0 w 3086538"/>
              <a:gd name="connsiteY0" fmla="*/ 0 h 3153103"/>
              <a:gd name="connsiteX1" fmla="*/ 2627586 w 3086538"/>
              <a:gd name="connsiteY1" fmla="*/ 2249214 h 3153103"/>
              <a:gd name="connsiteX2" fmla="*/ 2753710 w 3086538"/>
              <a:gd name="connsiteY2" fmla="*/ 3026979 h 3153103"/>
              <a:gd name="connsiteX3" fmla="*/ 2974427 w 3086538"/>
              <a:gd name="connsiteY3" fmla="*/ 3005958 h 3153103"/>
            </a:gdLst>
            <a:ahLst/>
            <a:cxnLst>
              <a:cxn ang="0">
                <a:pos x="connsiteX0" y="connsiteY0"/>
              </a:cxn>
              <a:cxn ang="0">
                <a:pos x="connsiteX1" y="connsiteY1"/>
              </a:cxn>
              <a:cxn ang="0">
                <a:pos x="connsiteX2" y="connsiteY2"/>
              </a:cxn>
              <a:cxn ang="0">
                <a:pos x="connsiteX3" y="connsiteY3"/>
              </a:cxn>
            </a:cxnLst>
            <a:rect l="l" t="t" r="r" b="b"/>
            <a:pathLst>
              <a:path w="3086538" h="3153103">
                <a:moveTo>
                  <a:pt x="0" y="0"/>
                </a:moveTo>
                <a:cubicBezTo>
                  <a:pt x="1084317" y="872359"/>
                  <a:pt x="2168634" y="1744718"/>
                  <a:pt x="2627586" y="2249214"/>
                </a:cubicBezTo>
                <a:cubicBezTo>
                  <a:pt x="3086538" y="2753710"/>
                  <a:pt x="2695903" y="2900855"/>
                  <a:pt x="2753710" y="3026979"/>
                </a:cubicBezTo>
                <a:cubicBezTo>
                  <a:pt x="2811517" y="3153103"/>
                  <a:pt x="2892972" y="3079530"/>
                  <a:pt x="2974427" y="300595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Figura a mano libera 17"/>
          <p:cNvSpPr/>
          <p:nvPr/>
        </p:nvSpPr>
        <p:spPr>
          <a:xfrm>
            <a:off x="1097969" y="1975945"/>
            <a:ext cx="4736380" cy="2522483"/>
          </a:xfrm>
          <a:custGeom>
            <a:avLst/>
            <a:gdLst>
              <a:gd name="connsiteX0" fmla="*/ 1119714 w 4736380"/>
              <a:gd name="connsiteY0" fmla="*/ 0 h 2522483"/>
              <a:gd name="connsiteX1" fmla="*/ 909507 w 4736380"/>
              <a:gd name="connsiteY1" fmla="*/ 21021 h 2522483"/>
              <a:gd name="connsiteX2" fmla="*/ 867465 w 4736380"/>
              <a:gd name="connsiteY2" fmla="*/ 31531 h 2522483"/>
              <a:gd name="connsiteX3" fmla="*/ 751852 w 4736380"/>
              <a:gd name="connsiteY3" fmla="*/ 52552 h 2522483"/>
              <a:gd name="connsiteX4" fmla="*/ 678279 w 4736380"/>
              <a:gd name="connsiteY4" fmla="*/ 63062 h 2522483"/>
              <a:gd name="connsiteX5" fmla="*/ 562665 w 4736380"/>
              <a:gd name="connsiteY5" fmla="*/ 94593 h 2522483"/>
              <a:gd name="connsiteX6" fmla="*/ 499603 w 4736380"/>
              <a:gd name="connsiteY6" fmla="*/ 105103 h 2522483"/>
              <a:gd name="connsiteX7" fmla="*/ 415521 w 4736380"/>
              <a:gd name="connsiteY7" fmla="*/ 136634 h 2522483"/>
              <a:gd name="connsiteX8" fmla="*/ 331438 w 4736380"/>
              <a:gd name="connsiteY8" fmla="*/ 178676 h 2522483"/>
              <a:gd name="connsiteX9" fmla="*/ 278886 w 4736380"/>
              <a:gd name="connsiteY9" fmla="*/ 199696 h 2522483"/>
              <a:gd name="connsiteX10" fmla="*/ 215824 w 4736380"/>
              <a:gd name="connsiteY10" fmla="*/ 231227 h 2522483"/>
              <a:gd name="connsiteX11" fmla="*/ 194803 w 4736380"/>
              <a:gd name="connsiteY11" fmla="*/ 262758 h 2522483"/>
              <a:gd name="connsiteX12" fmla="*/ 152762 w 4736380"/>
              <a:gd name="connsiteY12" fmla="*/ 294289 h 2522483"/>
              <a:gd name="connsiteX13" fmla="*/ 121231 w 4736380"/>
              <a:gd name="connsiteY13" fmla="*/ 315310 h 2522483"/>
              <a:gd name="connsiteX14" fmla="*/ 89700 w 4736380"/>
              <a:gd name="connsiteY14" fmla="*/ 357352 h 2522483"/>
              <a:gd name="connsiteX15" fmla="*/ 47659 w 4736380"/>
              <a:gd name="connsiteY15" fmla="*/ 420414 h 2522483"/>
              <a:gd name="connsiteX16" fmla="*/ 26638 w 4736380"/>
              <a:gd name="connsiteY16" fmla="*/ 451945 h 2522483"/>
              <a:gd name="connsiteX17" fmla="*/ 26638 w 4736380"/>
              <a:gd name="connsiteY17" fmla="*/ 641131 h 2522483"/>
              <a:gd name="connsiteX18" fmla="*/ 68679 w 4736380"/>
              <a:gd name="connsiteY18" fmla="*/ 725214 h 2522483"/>
              <a:gd name="connsiteX19" fmla="*/ 79190 w 4736380"/>
              <a:gd name="connsiteY19" fmla="*/ 767255 h 2522483"/>
              <a:gd name="connsiteX20" fmla="*/ 173783 w 4736380"/>
              <a:gd name="connsiteY20" fmla="*/ 809296 h 2522483"/>
              <a:gd name="connsiteX21" fmla="*/ 531134 w 4736380"/>
              <a:gd name="connsiteY21" fmla="*/ 798786 h 2522483"/>
              <a:gd name="connsiteX22" fmla="*/ 594197 w 4736380"/>
              <a:gd name="connsiteY22" fmla="*/ 767255 h 2522483"/>
              <a:gd name="connsiteX23" fmla="*/ 625728 w 4736380"/>
              <a:gd name="connsiteY23" fmla="*/ 756745 h 2522483"/>
              <a:gd name="connsiteX24" fmla="*/ 730831 w 4736380"/>
              <a:gd name="connsiteY24" fmla="*/ 714703 h 2522483"/>
              <a:gd name="connsiteX25" fmla="*/ 804403 w 4736380"/>
              <a:gd name="connsiteY25" fmla="*/ 662152 h 2522483"/>
              <a:gd name="connsiteX26" fmla="*/ 846445 w 4736380"/>
              <a:gd name="connsiteY26" fmla="*/ 641131 h 2522483"/>
              <a:gd name="connsiteX27" fmla="*/ 983079 w 4736380"/>
              <a:gd name="connsiteY27" fmla="*/ 567558 h 2522483"/>
              <a:gd name="connsiteX28" fmla="*/ 1077672 w 4736380"/>
              <a:gd name="connsiteY28" fmla="*/ 493986 h 2522483"/>
              <a:gd name="connsiteX29" fmla="*/ 1119714 w 4736380"/>
              <a:gd name="connsiteY29" fmla="*/ 462455 h 2522483"/>
              <a:gd name="connsiteX30" fmla="*/ 1151245 w 4736380"/>
              <a:gd name="connsiteY30" fmla="*/ 451945 h 2522483"/>
              <a:gd name="connsiteX31" fmla="*/ 1298390 w 4736380"/>
              <a:gd name="connsiteY31" fmla="*/ 346841 h 2522483"/>
              <a:gd name="connsiteX32" fmla="*/ 1414003 w 4736380"/>
              <a:gd name="connsiteY32" fmla="*/ 315310 h 2522483"/>
              <a:gd name="connsiteX33" fmla="*/ 1498086 w 4736380"/>
              <a:gd name="connsiteY33" fmla="*/ 294289 h 2522483"/>
              <a:gd name="connsiteX34" fmla="*/ 1655741 w 4736380"/>
              <a:gd name="connsiteY34" fmla="*/ 304800 h 2522483"/>
              <a:gd name="connsiteX35" fmla="*/ 1676762 w 4736380"/>
              <a:gd name="connsiteY35" fmla="*/ 346841 h 2522483"/>
              <a:gd name="connsiteX36" fmla="*/ 1687272 w 4736380"/>
              <a:gd name="connsiteY36" fmla="*/ 388883 h 2522483"/>
              <a:gd name="connsiteX37" fmla="*/ 1697783 w 4736380"/>
              <a:gd name="connsiteY37" fmla="*/ 420414 h 2522483"/>
              <a:gd name="connsiteX38" fmla="*/ 1708293 w 4736380"/>
              <a:gd name="connsiteY38" fmla="*/ 504496 h 2522483"/>
              <a:gd name="connsiteX39" fmla="*/ 1718803 w 4736380"/>
              <a:gd name="connsiteY39" fmla="*/ 546538 h 2522483"/>
              <a:gd name="connsiteX40" fmla="*/ 1729314 w 4736380"/>
              <a:gd name="connsiteY40" fmla="*/ 746234 h 2522483"/>
              <a:gd name="connsiteX41" fmla="*/ 1718803 w 4736380"/>
              <a:gd name="connsiteY41" fmla="*/ 903889 h 2522483"/>
              <a:gd name="connsiteX42" fmla="*/ 1708293 w 4736380"/>
              <a:gd name="connsiteY42" fmla="*/ 935421 h 2522483"/>
              <a:gd name="connsiteX43" fmla="*/ 1676762 w 4736380"/>
              <a:gd name="connsiteY43" fmla="*/ 977462 h 2522483"/>
              <a:gd name="connsiteX44" fmla="*/ 1624210 w 4736380"/>
              <a:gd name="connsiteY44" fmla="*/ 1040524 h 2522483"/>
              <a:gd name="connsiteX45" fmla="*/ 1561148 w 4736380"/>
              <a:gd name="connsiteY45" fmla="*/ 1093076 h 2522483"/>
              <a:gd name="connsiteX46" fmla="*/ 1540128 w 4736380"/>
              <a:gd name="connsiteY46" fmla="*/ 1124607 h 2522483"/>
              <a:gd name="connsiteX47" fmla="*/ 1519107 w 4736380"/>
              <a:gd name="connsiteY47" fmla="*/ 1166648 h 2522483"/>
              <a:gd name="connsiteX48" fmla="*/ 1487576 w 4736380"/>
              <a:gd name="connsiteY48" fmla="*/ 1271752 h 2522483"/>
              <a:gd name="connsiteX49" fmla="*/ 1477065 w 4736380"/>
              <a:gd name="connsiteY49" fmla="*/ 1303283 h 2522483"/>
              <a:gd name="connsiteX50" fmla="*/ 1487576 w 4736380"/>
              <a:gd name="connsiteY50" fmla="*/ 1450427 h 2522483"/>
              <a:gd name="connsiteX51" fmla="*/ 1498086 w 4736380"/>
              <a:gd name="connsiteY51" fmla="*/ 1534510 h 2522483"/>
              <a:gd name="connsiteX52" fmla="*/ 1624210 w 4736380"/>
              <a:gd name="connsiteY52" fmla="*/ 1545021 h 2522483"/>
              <a:gd name="connsiteX53" fmla="*/ 1708293 w 4736380"/>
              <a:gd name="connsiteY53" fmla="*/ 1555531 h 2522483"/>
              <a:gd name="connsiteX54" fmla="*/ 2286362 w 4736380"/>
              <a:gd name="connsiteY54" fmla="*/ 1534510 h 2522483"/>
              <a:gd name="connsiteX55" fmla="*/ 2328403 w 4736380"/>
              <a:gd name="connsiteY55" fmla="*/ 1524000 h 2522483"/>
              <a:gd name="connsiteX56" fmla="*/ 3022086 w 4736380"/>
              <a:gd name="connsiteY56" fmla="*/ 1534510 h 2522483"/>
              <a:gd name="connsiteX57" fmla="*/ 3064128 w 4736380"/>
              <a:gd name="connsiteY57" fmla="*/ 1545021 h 2522483"/>
              <a:gd name="connsiteX58" fmla="*/ 3148210 w 4736380"/>
              <a:gd name="connsiteY58" fmla="*/ 1555531 h 2522483"/>
              <a:gd name="connsiteX59" fmla="*/ 3200762 w 4736380"/>
              <a:gd name="connsiteY59" fmla="*/ 1576552 h 2522483"/>
              <a:gd name="connsiteX60" fmla="*/ 3295355 w 4736380"/>
              <a:gd name="connsiteY60" fmla="*/ 1597572 h 2522483"/>
              <a:gd name="connsiteX61" fmla="*/ 3337397 w 4736380"/>
              <a:gd name="connsiteY61" fmla="*/ 1639614 h 2522483"/>
              <a:gd name="connsiteX62" fmla="*/ 3347907 w 4736380"/>
              <a:gd name="connsiteY62" fmla="*/ 1671145 h 2522483"/>
              <a:gd name="connsiteX63" fmla="*/ 3368928 w 4736380"/>
              <a:gd name="connsiteY63" fmla="*/ 1702676 h 2522483"/>
              <a:gd name="connsiteX64" fmla="*/ 3389948 w 4736380"/>
              <a:gd name="connsiteY64" fmla="*/ 1744717 h 2522483"/>
              <a:gd name="connsiteX65" fmla="*/ 3431990 w 4736380"/>
              <a:gd name="connsiteY65" fmla="*/ 1807779 h 2522483"/>
              <a:gd name="connsiteX66" fmla="*/ 3453010 w 4736380"/>
              <a:gd name="connsiteY66" fmla="*/ 1839310 h 2522483"/>
              <a:gd name="connsiteX67" fmla="*/ 3516072 w 4736380"/>
              <a:gd name="connsiteY67" fmla="*/ 1912883 h 2522483"/>
              <a:gd name="connsiteX68" fmla="*/ 3568624 w 4736380"/>
              <a:gd name="connsiteY68" fmla="*/ 1986455 h 2522483"/>
              <a:gd name="connsiteX69" fmla="*/ 3600155 w 4736380"/>
              <a:gd name="connsiteY69" fmla="*/ 2007476 h 2522483"/>
              <a:gd name="connsiteX70" fmla="*/ 3642197 w 4736380"/>
              <a:gd name="connsiteY70" fmla="*/ 2049517 h 2522483"/>
              <a:gd name="connsiteX71" fmla="*/ 3684238 w 4736380"/>
              <a:gd name="connsiteY71" fmla="*/ 2081048 h 2522483"/>
              <a:gd name="connsiteX72" fmla="*/ 3778831 w 4736380"/>
              <a:gd name="connsiteY72" fmla="*/ 2144110 h 2522483"/>
              <a:gd name="connsiteX73" fmla="*/ 3810362 w 4736380"/>
              <a:gd name="connsiteY73" fmla="*/ 2165131 h 2522483"/>
              <a:gd name="connsiteX74" fmla="*/ 3852403 w 4736380"/>
              <a:gd name="connsiteY74" fmla="*/ 2186152 h 2522483"/>
              <a:gd name="connsiteX75" fmla="*/ 3925976 w 4736380"/>
              <a:gd name="connsiteY75" fmla="*/ 2228193 h 2522483"/>
              <a:gd name="connsiteX76" fmla="*/ 4041590 w 4736380"/>
              <a:gd name="connsiteY76" fmla="*/ 2280745 h 2522483"/>
              <a:gd name="connsiteX77" fmla="*/ 4136183 w 4736380"/>
              <a:gd name="connsiteY77" fmla="*/ 2322786 h 2522483"/>
              <a:gd name="connsiteX78" fmla="*/ 4209755 w 4736380"/>
              <a:gd name="connsiteY78" fmla="*/ 2364827 h 2522483"/>
              <a:gd name="connsiteX79" fmla="*/ 4346390 w 4736380"/>
              <a:gd name="connsiteY79" fmla="*/ 2406869 h 2522483"/>
              <a:gd name="connsiteX80" fmla="*/ 4377921 w 4736380"/>
              <a:gd name="connsiteY80" fmla="*/ 2427889 h 2522483"/>
              <a:gd name="connsiteX81" fmla="*/ 4430472 w 4736380"/>
              <a:gd name="connsiteY81" fmla="*/ 2438400 h 2522483"/>
              <a:gd name="connsiteX82" fmla="*/ 4472514 w 4736380"/>
              <a:gd name="connsiteY82" fmla="*/ 2448910 h 2522483"/>
              <a:gd name="connsiteX83" fmla="*/ 4567107 w 4736380"/>
              <a:gd name="connsiteY83" fmla="*/ 2480441 h 2522483"/>
              <a:gd name="connsiteX84" fmla="*/ 4724762 w 4736380"/>
              <a:gd name="connsiteY84" fmla="*/ 2522483 h 2522483"/>
              <a:gd name="connsiteX85" fmla="*/ 4735272 w 4736380"/>
              <a:gd name="connsiteY85" fmla="*/ 2480441 h 252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736380" h="2522483">
                <a:moveTo>
                  <a:pt x="1119714" y="0"/>
                </a:moveTo>
                <a:cubicBezTo>
                  <a:pt x="1082682" y="3366"/>
                  <a:pt x="952234" y="14448"/>
                  <a:pt x="909507" y="21021"/>
                </a:cubicBezTo>
                <a:cubicBezTo>
                  <a:pt x="895230" y="23218"/>
                  <a:pt x="881630" y="28698"/>
                  <a:pt x="867465" y="31531"/>
                </a:cubicBezTo>
                <a:cubicBezTo>
                  <a:pt x="829056" y="39213"/>
                  <a:pt x="790489" y="46113"/>
                  <a:pt x="751852" y="52552"/>
                </a:cubicBezTo>
                <a:cubicBezTo>
                  <a:pt x="727416" y="56625"/>
                  <a:pt x="702653" y="58631"/>
                  <a:pt x="678279" y="63062"/>
                </a:cubicBezTo>
                <a:cubicBezTo>
                  <a:pt x="648911" y="68402"/>
                  <a:pt x="584059" y="89656"/>
                  <a:pt x="562665" y="94593"/>
                </a:cubicBezTo>
                <a:cubicBezTo>
                  <a:pt x="541900" y="99385"/>
                  <a:pt x="520624" y="101600"/>
                  <a:pt x="499603" y="105103"/>
                </a:cubicBezTo>
                <a:cubicBezTo>
                  <a:pt x="467891" y="115674"/>
                  <a:pt x="448188" y="121557"/>
                  <a:pt x="415521" y="136634"/>
                </a:cubicBezTo>
                <a:cubicBezTo>
                  <a:pt x="387069" y="149766"/>
                  <a:pt x="359890" y="165544"/>
                  <a:pt x="331438" y="178676"/>
                </a:cubicBezTo>
                <a:cubicBezTo>
                  <a:pt x="314308" y="186582"/>
                  <a:pt x="295761" y="191259"/>
                  <a:pt x="278886" y="199696"/>
                </a:cubicBezTo>
                <a:cubicBezTo>
                  <a:pt x="197385" y="240446"/>
                  <a:pt x="295080" y="204809"/>
                  <a:pt x="215824" y="231227"/>
                </a:cubicBezTo>
                <a:cubicBezTo>
                  <a:pt x="208817" y="241737"/>
                  <a:pt x="203735" y="253826"/>
                  <a:pt x="194803" y="262758"/>
                </a:cubicBezTo>
                <a:cubicBezTo>
                  <a:pt x="182417" y="275144"/>
                  <a:pt x="167016" y="284107"/>
                  <a:pt x="152762" y="294289"/>
                </a:cubicBezTo>
                <a:cubicBezTo>
                  <a:pt x="142483" y="301631"/>
                  <a:pt x="130163" y="306378"/>
                  <a:pt x="121231" y="315310"/>
                </a:cubicBezTo>
                <a:cubicBezTo>
                  <a:pt x="108844" y="327697"/>
                  <a:pt x="99745" y="343001"/>
                  <a:pt x="89700" y="357352"/>
                </a:cubicBezTo>
                <a:cubicBezTo>
                  <a:pt x="75212" y="378049"/>
                  <a:pt x="61673" y="399393"/>
                  <a:pt x="47659" y="420414"/>
                </a:cubicBezTo>
                <a:lnTo>
                  <a:pt x="26638" y="451945"/>
                </a:lnTo>
                <a:cubicBezTo>
                  <a:pt x="2711" y="523729"/>
                  <a:pt x="0" y="518596"/>
                  <a:pt x="26638" y="641131"/>
                </a:cubicBezTo>
                <a:cubicBezTo>
                  <a:pt x="33295" y="671752"/>
                  <a:pt x="61078" y="694814"/>
                  <a:pt x="68679" y="725214"/>
                </a:cubicBezTo>
                <a:cubicBezTo>
                  <a:pt x="72183" y="739228"/>
                  <a:pt x="71177" y="755236"/>
                  <a:pt x="79190" y="767255"/>
                </a:cubicBezTo>
                <a:cubicBezTo>
                  <a:pt x="93467" y="788671"/>
                  <a:pt x="161341" y="805149"/>
                  <a:pt x="173783" y="809296"/>
                </a:cubicBezTo>
                <a:cubicBezTo>
                  <a:pt x="292900" y="805793"/>
                  <a:pt x="412557" y="810644"/>
                  <a:pt x="531134" y="798786"/>
                </a:cubicBezTo>
                <a:cubicBezTo>
                  <a:pt x="554519" y="796447"/>
                  <a:pt x="572720" y="776800"/>
                  <a:pt x="594197" y="767255"/>
                </a:cubicBezTo>
                <a:cubicBezTo>
                  <a:pt x="604321" y="762756"/>
                  <a:pt x="615545" y="761109"/>
                  <a:pt x="625728" y="756745"/>
                </a:cubicBezTo>
                <a:cubicBezTo>
                  <a:pt x="733990" y="710347"/>
                  <a:pt x="587282" y="762554"/>
                  <a:pt x="730831" y="714703"/>
                </a:cubicBezTo>
                <a:cubicBezTo>
                  <a:pt x="748884" y="701163"/>
                  <a:pt x="782882" y="674450"/>
                  <a:pt x="804403" y="662152"/>
                </a:cubicBezTo>
                <a:cubicBezTo>
                  <a:pt x="818007" y="654379"/>
                  <a:pt x="833101" y="649343"/>
                  <a:pt x="846445" y="641131"/>
                </a:cubicBezTo>
                <a:cubicBezTo>
                  <a:pt x="968021" y="566315"/>
                  <a:pt x="898570" y="588687"/>
                  <a:pt x="983079" y="567558"/>
                </a:cubicBezTo>
                <a:lnTo>
                  <a:pt x="1077672" y="493986"/>
                </a:lnTo>
                <a:cubicBezTo>
                  <a:pt x="1091557" y="483306"/>
                  <a:pt x="1103095" y="467994"/>
                  <a:pt x="1119714" y="462455"/>
                </a:cubicBezTo>
                <a:lnTo>
                  <a:pt x="1151245" y="451945"/>
                </a:lnTo>
                <a:cubicBezTo>
                  <a:pt x="1153234" y="450453"/>
                  <a:pt x="1279951" y="352987"/>
                  <a:pt x="1298390" y="346841"/>
                </a:cubicBezTo>
                <a:cubicBezTo>
                  <a:pt x="1343687" y="331742"/>
                  <a:pt x="1354745" y="327161"/>
                  <a:pt x="1414003" y="315310"/>
                </a:cubicBezTo>
                <a:cubicBezTo>
                  <a:pt x="1477419" y="302627"/>
                  <a:pt x="1449608" y="310449"/>
                  <a:pt x="1498086" y="294289"/>
                </a:cubicBezTo>
                <a:cubicBezTo>
                  <a:pt x="1550638" y="297793"/>
                  <a:pt x="1605213" y="289939"/>
                  <a:pt x="1655741" y="304800"/>
                </a:cubicBezTo>
                <a:cubicBezTo>
                  <a:pt x="1670772" y="309221"/>
                  <a:pt x="1671261" y="332171"/>
                  <a:pt x="1676762" y="346841"/>
                </a:cubicBezTo>
                <a:cubicBezTo>
                  <a:pt x="1681834" y="360367"/>
                  <a:pt x="1683304" y="374994"/>
                  <a:pt x="1687272" y="388883"/>
                </a:cubicBezTo>
                <a:cubicBezTo>
                  <a:pt x="1690316" y="399536"/>
                  <a:pt x="1694279" y="409904"/>
                  <a:pt x="1697783" y="420414"/>
                </a:cubicBezTo>
                <a:cubicBezTo>
                  <a:pt x="1701286" y="448441"/>
                  <a:pt x="1703650" y="476635"/>
                  <a:pt x="1708293" y="504496"/>
                </a:cubicBezTo>
                <a:cubicBezTo>
                  <a:pt x="1710668" y="518745"/>
                  <a:pt x="1717552" y="532147"/>
                  <a:pt x="1718803" y="546538"/>
                </a:cubicBezTo>
                <a:cubicBezTo>
                  <a:pt x="1724578" y="612945"/>
                  <a:pt x="1725810" y="679669"/>
                  <a:pt x="1729314" y="746234"/>
                </a:cubicBezTo>
                <a:cubicBezTo>
                  <a:pt x="1725810" y="798786"/>
                  <a:pt x="1724619" y="851543"/>
                  <a:pt x="1718803" y="903889"/>
                </a:cubicBezTo>
                <a:cubicBezTo>
                  <a:pt x="1717580" y="914900"/>
                  <a:pt x="1713790" y="925802"/>
                  <a:pt x="1708293" y="935421"/>
                </a:cubicBezTo>
                <a:cubicBezTo>
                  <a:pt x="1699602" y="950630"/>
                  <a:pt x="1686944" y="963208"/>
                  <a:pt x="1676762" y="977462"/>
                </a:cubicBezTo>
                <a:cubicBezTo>
                  <a:pt x="1652446" y="1011505"/>
                  <a:pt x="1658849" y="1011658"/>
                  <a:pt x="1624210" y="1040524"/>
                </a:cubicBezTo>
                <a:cubicBezTo>
                  <a:pt x="1579117" y="1078102"/>
                  <a:pt x="1603017" y="1042832"/>
                  <a:pt x="1561148" y="1093076"/>
                </a:cubicBezTo>
                <a:cubicBezTo>
                  <a:pt x="1553061" y="1102780"/>
                  <a:pt x="1546395" y="1113640"/>
                  <a:pt x="1540128" y="1124607"/>
                </a:cubicBezTo>
                <a:cubicBezTo>
                  <a:pt x="1532355" y="1138210"/>
                  <a:pt x="1524926" y="1152101"/>
                  <a:pt x="1519107" y="1166648"/>
                </a:cubicBezTo>
                <a:cubicBezTo>
                  <a:pt x="1494125" y="1229102"/>
                  <a:pt x="1503064" y="1217544"/>
                  <a:pt x="1487576" y="1271752"/>
                </a:cubicBezTo>
                <a:cubicBezTo>
                  <a:pt x="1484532" y="1282405"/>
                  <a:pt x="1480569" y="1292773"/>
                  <a:pt x="1477065" y="1303283"/>
                </a:cubicBezTo>
                <a:cubicBezTo>
                  <a:pt x="1480569" y="1352331"/>
                  <a:pt x="1487576" y="1401254"/>
                  <a:pt x="1487576" y="1450427"/>
                </a:cubicBezTo>
                <a:cubicBezTo>
                  <a:pt x="1487576" y="1465962"/>
                  <a:pt x="1457971" y="1523049"/>
                  <a:pt x="1498086" y="1534510"/>
                </a:cubicBezTo>
                <a:cubicBezTo>
                  <a:pt x="1538650" y="1546100"/>
                  <a:pt x="1582232" y="1540823"/>
                  <a:pt x="1624210" y="1545021"/>
                </a:cubicBezTo>
                <a:cubicBezTo>
                  <a:pt x="1652316" y="1547832"/>
                  <a:pt x="1680265" y="1552028"/>
                  <a:pt x="1708293" y="1555531"/>
                </a:cubicBezTo>
                <a:cubicBezTo>
                  <a:pt x="1897093" y="1551678"/>
                  <a:pt x="2097062" y="1572371"/>
                  <a:pt x="2286362" y="1534510"/>
                </a:cubicBezTo>
                <a:cubicBezTo>
                  <a:pt x="2300526" y="1531677"/>
                  <a:pt x="2314389" y="1527503"/>
                  <a:pt x="2328403" y="1524000"/>
                </a:cubicBezTo>
                <a:lnTo>
                  <a:pt x="3022086" y="1534510"/>
                </a:lnTo>
                <a:cubicBezTo>
                  <a:pt x="3036525" y="1534923"/>
                  <a:pt x="3049879" y="1542646"/>
                  <a:pt x="3064128" y="1545021"/>
                </a:cubicBezTo>
                <a:cubicBezTo>
                  <a:pt x="3091989" y="1549665"/>
                  <a:pt x="3120183" y="1552028"/>
                  <a:pt x="3148210" y="1555531"/>
                </a:cubicBezTo>
                <a:cubicBezTo>
                  <a:pt x="3165727" y="1562538"/>
                  <a:pt x="3182863" y="1570586"/>
                  <a:pt x="3200762" y="1576552"/>
                </a:cubicBezTo>
                <a:cubicBezTo>
                  <a:pt x="3223026" y="1583973"/>
                  <a:pt x="3274530" y="1593407"/>
                  <a:pt x="3295355" y="1597572"/>
                </a:cubicBezTo>
                <a:cubicBezTo>
                  <a:pt x="3309369" y="1611586"/>
                  <a:pt x="3325878" y="1623487"/>
                  <a:pt x="3337397" y="1639614"/>
                </a:cubicBezTo>
                <a:cubicBezTo>
                  <a:pt x="3343836" y="1648629"/>
                  <a:pt x="3342952" y="1661236"/>
                  <a:pt x="3347907" y="1671145"/>
                </a:cubicBezTo>
                <a:cubicBezTo>
                  <a:pt x="3353556" y="1682443"/>
                  <a:pt x="3362661" y="1691708"/>
                  <a:pt x="3368928" y="1702676"/>
                </a:cubicBezTo>
                <a:cubicBezTo>
                  <a:pt x="3376701" y="1716279"/>
                  <a:pt x="3381887" y="1731282"/>
                  <a:pt x="3389948" y="1744717"/>
                </a:cubicBezTo>
                <a:cubicBezTo>
                  <a:pt x="3402946" y="1766381"/>
                  <a:pt x="3417976" y="1786758"/>
                  <a:pt x="3431990" y="1807779"/>
                </a:cubicBezTo>
                <a:cubicBezTo>
                  <a:pt x="3438997" y="1818289"/>
                  <a:pt x="3446511" y="1828478"/>
                  <a:pt x="3453010" y="1839310"/>
                </a:cubicBezTo>
                <a:cubicBezTo>
                  <a:pt x="3491040" y="1902694"/>
                  <a:pt x="3467544" y="1880530"/>
                  <a:pt x="3516072" y="1912883"/>
                </a:cubicBezTo>
                <a:cubicBezTo>
                  <a:pt x="3528008" y="1930786"/>
                  <a:pt x="3555588" y="1973419"/>
                  <a:pt x="3568624" y="1986455"/>
                </a:cubicBezTo>
                <a:cubicBezTo>
                  <a:pt x="3577556" y="1995387"/>
                  <a:pt x="3590564" y="1999255"/>
                  <a:pt x="3600155" y="2007476"/>
                </a:cubicBezTo>
                <a:cubicBezTo>
                  <a:pt x="3615202" y="2020374"/>
                  <a:pt x="3627282" y="2036466"/>
                  <a:pt x="3642197" y="2049517"/>
                </a:cubicBezTo>
                <a:cubicBezTo>
                  <a:pt x="3655380" y="2061052"/>
                  <a:pt x="3669887" y="2071003"/>
                  <a:pt x="3684238" y="2081048"/>
                </a:cubicBezTo>
                <a:cubicBezTo>
                  <a:pt x="3715283" y="2102780"/>
                  <a:pt x="3747300" y="2123089"/>
                  <a:pt x="3778831" y="2144110"/>
                </a:cubicBezTo>
                <a:cubicBezTo>
                  <a:pt x="3789341" y="2151117"/>
                  <a:pt x="3799064" y="2159482"/>
                  <a:pt x="3810362" y="2165131"/>
                </a:cubicBezTo>
                <a:cubicBezTo>
                  <a:pt x="3824376" y="2172138"/>
                  <a:pt x="3839654" y="2177045"/>
                  <a:pt x="3852403" y="2186152"/>
                </a:cubicBezTo>
                <a:cubicBezTo>
                  <a:pt x="3919836" y="2234319"/>
                  <a:pt x="3844550" y="2207837"/>
                  <a:pt x="3925976" y="2228193"/>
                </a:cubicBezTo>
                <a:cubicBezTo>
                  <a:pt x="4003902" y="2280143"/>
                  <a:pt x="3964265" y="2265279"/>
                  <a:pt x="4041590" y="2280745"/>
                </a:cubicBezTo>
                <a:cubicBezTo>
                  <a:pt x="4229539" y="2393516"/>
                  <a:pt x="3987338" y="2255130"/>
                  <a:pt x="4136183" y="2322786"/>
                </a:cubicBezTo>
                <a:cubicBezTo>
                  <a:pt x="4161897" y="2334474"/>
                  <a:pt x="4184159" y="2352882"/>
                  <a:pt x="4209755" y="2364827"/>
                </a:cubicBezTo>
                <a:cubicBezTo>
                  <a:pt x="4275910" y="2395699"/>
                  <a:pt x="4285168" y="2394624"/>
                  <a:pt x="4346390" y="2406869"/>
                </a:cubicBezTo>
                <a:cubicBezTo>
                  <a:pt x="4356900" y="2413876"/>
                  <a:pt x="4366094" y="2423454"/>
                  <a:pt x="4377921" y="2427889"/>
                </a:cubicBezTo>
                <a:cubicBezTo>
                  <a:pt x="4394648" y="2434161"/>
                  <a:pt x="4413033" y="2434525"/>
                  <a:pt x="4430472" y="2438400"/>
                </a:cubicBezTo>
                <a:cubicBezTo>
                  <a:pt x="4444573" y="2441534"/>
                  <a:pt x="4458708" y="2444662"/>
                  <a:pt x="4472514" y="2448910"/>
                </a:cubicBezTo>
                <a:cubicBezTo>
                  <a:pt x="4504281" y="2458684"/>
                  <a:pt x="4534863" y="2472380"/>
                  <a:pt x="4567107" y="2480441"/>
                </a:cubicBezTo>
                <a:cubicBezTo>
                  <a:pt x="4703979" y="2514659"/>
                  <a:pt x="4652120" y="2498267"/>
                  <a:pt x="4724762" y="2522483"/>
                </a:cubicBezTo>
                <a:cubicBezTo>
                  <a:pt x="4736380" y="2487628"/>
                  <a:pt x="4735272" y="2502031"/>
                  <a:pt x="4735272" y="248044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CasellaDiTesto 18"/>
          <p:cNvSpPr txBox="1"/>
          <p:nvPr/>
        </p:nvSpPr>
        <p:spPr>
          <a:xfrm>
            <a:off x="6156176" y="4653136"/>
            <a:ext cx="2160240" cy="369332"/>
          </a:xfrm>
          <a:prstGeom prst="rect">
            <a:avLst/>
          </a:prstGeom>
          <a:noFill/>
        </p:spPr>
        <p:txBody>
          <a:bodyPr wrap="square" rtlCol="0">
            <a:spAutoFit/>
          </a:bodyPr>
          <a:lstStyle/>
          <a:p>
            <a:r>
              <a:rPr lang="it-IT" dirty="0"/>
              <a:t>RICETTA finita</a:t>
            </a:r>
          </a:p>
        </p:txBody>
      </p:sp>
      <p:cxnSp>
        <p:nvCxnSpPr>
          <p:cNvPr id="21" name="Connettore 2 20"/>
          <p:cNvCxnSpPr/>
          <p:nvPr/>
        </p:nvCxnSpPr>
        <p:spPr>
          <a:xfrm>
            <a:off x="3275856" y="4221088"/>
            <a:ext cx="273630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a:off x="1835696" y="3933056"/>
            <a:ext cx="417646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Parentesi graffa chiusa 23"/>
          <p:cNvSpPr/>
          <p:nvPr/>
        </p:nvSpPr>
        <p:spPr>
          <a:xfrm>
            <a:off x="5508104" y="1916832"/>
            <a:ext cx="432048"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Parentesi graffa chiusa 24"/>
          <p:cNvSpPr/>
          <p:nvPr/>
        </p:nvSpPr>
        <p:spPr>
          <a:xfrm>
            <a:off x="5436096" y="4077072"/>
            <a:ext cx="1440160"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6" name="Freccia in giù 25"/>
          <p:cNvSpPr/>
          <p:nvPr/>
        </p:nvSpPr>
        <p:spPr>
          <a:xfrm>
            <a:off x="6444208" y="4221088"/>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a:stCxn id="17" idx="3"/>
            <a:endCxn id="19" idx="1"/>
          </p:cNvCxnSpPr>
          <p:nvPr/>
        </p:nvCxnSpPr>
        <p:spPr>
          <a:xfrm flipV="1">
            <a:off x="5192109" y="4837802"/>
            <a:ext cx="964067" cy="144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a:stCxn id="16" idx="77"/>
          </p:cNvCxnSpPr>
          <p:nvPr/>
        </p:nvCxnSpPr>
        <p:spPr>
          <a:xfrm flipV="1">
            <a:off x="6411310" y="3284984"/>
            <a:ext cx="1257034" cy="919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7668344" y="3068960"/>
            <a:ext cx="864096" cy="369332"/>
          </a:xfrm>
          <a:prstGeom prst="rect">
            <a:avLst/>
          </a:prstGeom>
          <a:noFill/>
        </p:spPr>
        <p:txBody>
          <a:bodyPr wrap="square" rtlCol="0">
            <a:spAutoFit/>
          </a:bodyPr>
          <a:lstStyle/>
          <a:p>
            <a:r>
              <a:rPr lang="it-IT" dirty="0"/>
              <a:t>errore</a:t>
            </a:r>
          </a:p>
        </p:txBody>
      </p:sp>
      <p:cxnSp>
        <p:nvCxnSpPr>
          <p:cNvPr id="33" name="Connettore 2 32"/>
          <p:cNvCxnSpPr>
            <a:stCxn id="24" idx="1"/>
          </p:cNvCxnSpPr>
          <p:nvPr/>
        </p:nvCxnSpPr>
        <p:spPr>
          <a:xfrm>
            <a:off x="5940152" y="2600908"/>
            <a:ext cx="1656184" cy="6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B0463CF2-67BE-4A5A-B25B-B8FC0E6F8B6D}"/>
              </a:ext>
            </a:extLst>
          </p:cNvPr>
          <p:cNvSpPr txBox="1"/>
          <p:nvPr/>
        </p:nvSpPr>
        <p:spPr>
          <a:xfrm>
            <a:off x="3923928" y="2276872"/>
            <a:ext cx="1380293" cy="369332"/>
          </a:xfrm>
          <a:prstGeom prst="rect">
            <a:avLst/>
          </a:prstGeom>
          <a:noFill/>
        </p:spPr>
        <p:txBody>
          <a:bodyPr wrap="square" rtlCol="0">
            <a:spAutoFit/>
          </a:bodyPr>
          <a:lstStyle/>
          <a:p>
            <a:r>
              <a:rPr lang="it-IT" dirty="0"/>
              <a:t>Esenzioni</a:t>
            </a:r>
          </a:p>
        </p:txBody>
      </p:sp>
      <p:sp>
        <p:nvSpPr>
          <p:cNvPr id="6" name="CasellaDiTesto 5">
            <a:extLst>
              <a:ext uri="{FF2B5EF4-FFF2-40B4-BE49-F238E27FC236}">
                <a16:creationId xmlns:a16="http://schemas.microsoft.com/office/drawing/2014/main" id="{A9164B42-7BC6-488C-B734-CADEBBFC28DB}"/>
              </a:ext>
            </a:extLst>
          </p:cNvPr>
          <p:cNvSpPr txBox="1"/>
          <p:nvPr/>
        </p:nvSpPr>
        <p:spPr>
          <a:xfrm>
            <a:off x="2151112" y="3576347"/>
            <a:ext cx="1196751" cy="369332"/>
          </a:xfrm>
          <a:prstGeom prst="rect">
            <a:avLst/>
          </a:prstGeom>
          <a:noFill/>
        </p:spPr>
        <p:txBody>
          <a:bodyPr wrap="square" rtlCol="0">
            <a:spAutoFit/>
          </a:bodyPr>
          <a:lstStyle/>
          <a:p>
            <a:r>
              <a:rPr lang="it-IT" dirty="0"/>
              <a:t>Patologie</a:t>
            </a:r>
          </a:p>
        </p:txBody>
      </p:sp>
      <p:sp>
        <p:nvSpPr>
          <p:cNvPr id="8" name="CasellaDiTesto 7">
            <a:extLst>
              <a:ext uri="{FF2B5EF4-FFF2-40B4-BE49-F238E27FC236}">
                <a16:creationId xmlns:a16="http://schemas.microsoft.com/office/drawing/2014/main" id="{D1BF0A7E-7BF9-4524-9033-0B89CB7DCCCE}"/>
              </a:ext>
            </a:extLst>
          </p:cNvPr>
          <p:cNvSpPr txBox="1"/>
          <p:nvPr/>
        </p:nvSpPr>
        <p:spPr>
          <a:xfrm>
            <a:off x="4306600" y="3775837"/>
            <a:ext cx="1329042" cy="369332"/>
          </a:xfrm>
          <a:prstGeom prst="rect">
            <a:avLst/>
          </a:prstGeom>
          <a:noFill/>
        </p:spPr>
        <p:txBody>
          <a:bodyPr wrap="square" rtlCol="0">
            <a:spAutoFit/>
          </a:bodyPr>
          <a:lstStyle/>
          <a:p>
            <a:r>
              <a:rPr lang="it-IT" dirty="0"/>
              <a:t>Note AIFA</a:t>
            </a:r>
          </a:p>
        </p:txBody>
      </p:sp>
      <p:sp>
        <p:nvSpPr>
          <p:cNvPr id="10" name="Figura a mano libera: forma 9">
            <a:extLst>
              <a:ext uri="{FF2B5EF4-FFF2-40B4-BE49-F238E27FC236}">
                <a16:creationId xmlns:a16="http://schemas.microsoft.com/office/drawing/2014/main" id="{0EF154F4-4635-49E4-AC73-00A5D1731985}"/>
              </a:ext>
            </a:extLst>
          </p:cNvPr>
          <p:cNvSpPr/>
          <p:nvPr/>
        </p:nvSpPr>
        <p:spPr>
          <a:xfrm>
            <a:off x="2004969" y="1610615"/>
            <a:ext cx="5536734" cy="1569691"/>
          </a:xfrm>
          <a:custGeom>
            <a:avLst/>
            <a:gdLst>
              <a:gd name="connsiteX0" fmla="*/ 0 w 5536734"/>
              <a:gd name="connsiteY0" fmla="*/ 268519 h 1569691"/>
              <a:gd name="connsiteX1" fmla="*/ 117446 w 5536734"/>
              <a:gd name="connsiteY1" fmla="*/ 234963 h 1569691"/>
              <a:gd name="connsiteX2" fmla="*/ 167780 w 5536734"/>
              <a:gd name="connsiteY2" fmla="*/ 209796 h 1569691"/>
              <a:gd name="connsiteX3" fmla="*/ 209725 w 5536734"/>
              <a:gd name="connsiteY3" fmla="*/ 201407 h 1569691"/>
              <a:gd name="connsiteX4" fmla="*/ 310392 w 5536734"/>
              <a:gd name="connsiteY4" fmla="*/ 167851 h 1569691"/>
              <a:gd name="connsiteX5" fmla="*/ 343948 w 5536734"/>
              <a:gd name="connsiteY5" fmla="*/ 159462 h 1569691"/>
              <a:gd name="connsiteX6" fmla="*/ 385893 w 5536734"/>
              <a:gd name="connsiteY6" fmla="*/ 142684 h 1569691"/>
              <a:gd name="connsiteX7" fmla="*/ 419449 w 5536734"/>
              <a:gd name="connsiteY7" fmla="*/ 125906 h 1569691"/>
              <a:gd name="connsiteX8" fmla="*/ 478172 w 5536734"/>
              <a:gd name="connsiteY8" fmla="*/ 117517 h 1569691"/>
              <a:gd name="connsiteX9" fmla="*/ 906011 w 5536734"/>
              <a:gd name="connsiteY9" fmla="*/ 100739 h 1569691"/>
              <a:gd name="connsiteX10" fmla="*/ 1216403 w 5536734"/>
              <a:gd name="connsiteY10" fmla="*/ 92350 h 1569691"/>
              <a:gd name="connsiteX11" fmla="*/ 1417739 w 5536734"/>
              <a:gd name="connsiteY11" fmla="*/ 75572 h 1569691"/>
              <a:gd name="connsiteX12" fmla="*/ 1686187 w 5536734"/>
              <a:gd name="connsiteY12" fmla="*/ 58794 h 1569691"/>
              <a:gd name="connsiteX13" fmla="*/ 1786855 w 5536734"/>
              <a:gd name="connsiteY13" fmla="*/ 50405 h 1569691"/>
              <a:gd name="connsiteX14" fmla="*/ 1979802 w 5536734"/>
              <a:gd name="connsiteY14" fmla="*/ 42016 h 1569691"/>
              <a:gd name="connsiteX15" fmla="*/ 2457974 w 5536734"/>
              <a:gd name="connsiteY15" fmla="*/ 16849 h 1569691"/>
              <a:gd name="connsiteX16" fmla="*/ 2541864 w 5536734"/>
              <a:gd name="connsiteY16" fmla="*/ 71 h 1569691"/>
              <a:gd name="connsiteX17" fmla="*/ 2969703 w 5536734"/>
              <a:gd name="connsiteY17" fmla="*/ 16849 h 1569691"/>
              <a:gd name="connsiteX18" fmla="*/ 3011648 w 5536734"/>
              <a:gd name="connsiteY18" fmla="*/ 25238 h 1569691"/>
              <a:gd name="connsiteX19" fmla="*/ 3078759 w 5536734"/>
              <a:gd name="connsiteY19" fmla="*/ 33627 h 1569691"/>
              <a:gd name="connsiteX20" fmla="*/ 3112315 w 5536734"/>
              <a:gd name="connsiteY20" fmla="*/ 50405 h 1569691"/>
              <a:gd name="connsiteX21" fmla="*/ 3162649 w 5536734"/>
              <a:gd name="connsiteY21" fmla="*/ 58794 h 1569691"/>
              <a:gd name="connsiteX22" fmla="*/ 3221372 w 5536734"/>
              <a:gd name="connsiteY22" fmla="*/ 83961 h 1569691"/>
              <a:gd name="connsiteX23" fmla="*/ 3280095 w 5536734"/>
              <a:gd name="connsiteY23" fmla="*/ 100739 h 1569691"/>
              <a:gd name="connsiteX24" fmla="*/ 3305262 w 5536734"/>
              <a:gd name="connsiteY24" fmla="*/ 109128 h 1569691"/>
              <a:gd name="connsiteX25" fmla="*/ 3363985 w 5536734"/>
              <a:gd name="connsiteY25" fmla="*/ 125906 h 1569691"/>
              <a:gd name="connsiteX26" fmla="*/ 3389152 w 5536734"/>
              <a:gd name="connsiteY26" fmla="*/ 142684 h 1569691"/>
              <a:gd name="connsiteX27" fmla="*/ 3439486 w 5536734"/>
              <a:gd name="connsiteY27" fmla="*/ 159462 h 1569691"/>
              <a:gd name="connsiteX28" fmla="*/ 3473042 w 5536734"/>
              <a:gd name="connsiteY28" fmla="*/ 176240 h 1569691"/>
              <a:gd name="connsiteX29" fmla="*/ 3531765 w 5536734"/>
              <a:gd name="connsiteY29" fmla="*/ 193018 h 1569691"/>
              <a:gd name="connsiteX30" fmla="*/ 3556932 w 5536734"/>
              <a:gd name="connsiteY30" fmla="*/ 201407 h 1569691"/>
              <a:gd name="connsiteX31" fmla="*/ 3590488 w 5536734"/>
              <a:gd name="connsiteY31" fmla="*/ 218185 h 1569691"/>
              <a:gd name="connsiteX32" fmla="*/ 3640822 w 5536734"/>
              <a:gd name="connsiteY32" fmla="*/ 234963 h 1569691"/>
              <a:gd name="connsiteX33" fmla="*/ 3699545 w 5536734"/>
              <a:gd name="connsiteY33" fmla="*/ 268519 h 1569691"/>
              <a:gd name="connsiteX34" fmla="*/ 3733101 w 5536734"/>
              <a:gd name="connsiteY34" fmla="*/ 276908 h 1569691"/>
              <a:gd name="connsiteX35" fmla="*/ 3808602 w 5536734"/>
              <a:gd name="connsiteY35" fmla="*/ 310464 h 1569691"/>
              <a:gd name="connsiteX36" fmla="*/ 3858936 w 5536734"/>
              <a:gd name="connsiteY36" fmla="*/ 327242 h 1569691"/>
              <a:gd name="connsiteX37" fmla="*/ 3917659 w 5536734"/>
              <a:gd name="connsiteY37" fmla="*/ 360798 h 1569691"/>
              <a:gd name="connsiteX38" fmla="*/ 3942825 w 5536734"/>
              <a:gd name="connsiteY38" fmla="*/ 385965 h 1569691"/>
              <a:gd name="connsiteX39" fmla="*/ 3984770 w 5536734"/>
              <a:gd name="connsiteY39" fmla="*/ 402743 h 1569691"/>
              <a:gd name="connsiteX40" fmla="*/ 4009937 w 5536734"/>
              <a:gd name="connsiteY40" fmla="*/ 419521 h 1569691"/>
              <a:gd name="connsiteX41" fmla="*/ 4068660 w 5536734"/>
              <a:gd name="connsiteY41" fmla="*/ 444688 h 1569691"/>
              <a:gd name="connsiteX42" fmla="*/ 4102216 w 5536734"/>
              <a:gd name="connsiteY42" fmla="*/ 461466 h 1569691"/>
              <a:gd name="connsiteX43" fmla="*/ 4127383 w 5536734"/>
              <a:gd name="connsiteY43" fmla="*/ 478244 h 1569691"/>
              <a:gd name="connsiteX44" fmla="*/ 4160939 w 5536734"/>
              <a:gd name="connsiteY44" fmla="*/ 486633 h 1569691"/>
              <a:gd name="connsiteX45" fmla="*/ 4219662 w 5536734"/>
              <a:gd name="connsiteY45" fmla="*/ 520189 h 1569691"/>
              <a:gd name="connsiteX46" fmla="*/ 4261607 w 5536734"/>
              <a:gd name="connsiteY46" fmla="*/ 545356 h 1569691"/>
              <a:gd name="connsiteX47" fmla="*/ 4337108 w 5536734"/>
              <a:gd name="connsiteY47" fmla="*/ 587301 h 1569691"/>
              <a:gd name="connsiteX48" fmla="*/ 4387442 w 5536734"/>
              <a:gd name="connsiteY48" fmla="*/ 620857 h 1569691"/>
              <a:gd name="connsiteX49" fmla="*/ 4412609 w 5536734"/>
              <a:gd name="connsiteY49" fmla="*/ 637635 h 1569691"/>
              <a:gd name="connsiteX50" fmla="*/ 4504888 w 5536734"/>
              <a:gd name="connsiteY50" fmla="*/ 696357 h 1569691"/>
              <a:gd name="connsiteX51" fmla="*/ 4580389 w 5536734"/>
              <a:gd name="connsiteY51" fmla="*/ 746691 h 1569691"/>
              <a:gd name="connsiteX52" fmla="*/ 4605556 w 5536734"/>
              <a:gd name="connsiteY52" fmla="*/ 763469 h 1569691"/>
              <a:gd name="connsiteX53" fmla="*/ 4639112 w 5536734"/>
              <a:gd name="connsiteY53" fmla="*/ 780247 h 1569691"/>
              <a:gd name="connsiteX54" fmla="*/ 4723002 w 5536734"/>
              <a:gd name="connsiteY54" fmla="*/ 847359 h 1569691"/>
              <a:gd name="connsiteX55" fmla="*/ 4756558 w 5536734"/>
              <a:gd name="connsiteY55" fmla="*/ 880915 h 1569691"/>
              <a:gd name="connsiteX56" fmla="*/ 4790114 w 5536734"/>
              <a:gd name="connsiteY56" fmla="*/ 922860 h 1569691"/>
              <a:gd name="connsiteX57" fmla="*/ 4815281 w 5536734"/>
              <a:gd name="connsiteY57" fmla="*/ 939638 h 1569691"/>
              <a:gd name="connsiteX58" fmla="*/ 4857225 w 5536734"/>
              <a:gd name="connsiteY58" fmla="*/ 973194 h 1569691"/>
              <a:gd name="connsiteX59" fmla="*/ 4890781 w 5536734"/>
              <a:gd name="connsiteY59" fmla="*/ 1015139 h 1569691"/>
              <a:gd name="connsiteX60" fmla="*/ 4991449 w 5536734"/>
              <a:gd name="connsiteY60" fmla="*/ 1090640 h 1569691"/>
              <a:gd name="connsiteX61" fmla="*/ 5016616 w 5536734"/>
              <a:gd name="connsiteY61" fmla="*/ 1115807 h 1569691"/>
              <a:gd name="connsiteX62" fmla="*/ 5075339 w 5536734"/>
              <a:gd name="connsiteY62" fmla="*/ 1157752 h 1569691"/>
              <a:gd name="connsiteX63" fmla="*/ 5092117 w 5536734"/>
              <a:gd name="connsiteY63" fmla="*/ 1182919 h 1569691"/>
              <a:gd name="connsiteX64" fmla="*/ 5142451 w 5536734"/>
              <a:gd name="connsiteY64" fmla="*/ 1224864 h 1569691"/>
              <a:gd name="connsiteX65" fmla="*/ 5159229 w 5536734"/>
              <a:gd name="connsiteY65" fmla="*/ 1250031 h 1569691"/>
              <a:gd name="connsiteX66" fmla="*/ 5209563 w 5536734"/>
              <a:gd name="connsiteY66" fmla="*/ 1300365 h 1569691"/>
              <a:gd name="connsiteX67" fmla="*/ 5259897 w 5536734"/>
              <a:gd name="connsiteY67" fmla="*/ 1350699 h 1569691"/>
              <a:gd name="connsiteX68" fmla="*/ 5285064 w 5536734"/>
              <a:gd name="connsiteY68" fmla="*/ 1375866 h 1569691"/>
              <a:gd name="connsiteX69" fmla="*/ 5310231 w 5536734"/>
              <a:gd name="connsiteY69" fmla="*/ 1401033 h 1569691"/>
              <a:gd name="connsiteX70" fmla="*/ 5327009 w 5536734"/>
              <a:gd name="connsiteY70" fmla="*/ 1426200 h 1569691"/>
              <a:gd name="connsiteX71" fmla="*/ 5377343 w 5536734"/>
              <a:gd name="connsiteY71" fmla="*/ 1451367 h 1569691"/>
              <a:gd name="connsiteX72" fmla="*/ 5402510 w 5536734"/>
              <a:gd name="connsiteY72" fmla="*/ 1468145 h 1569691"/>
              <a:gd name="connsiteX73" fmla="*/ 5427677 w 5536734"/>
              <a:gd name="connsiteY73" fmla="*/ 1476534 h 1569691"/>
              <a:gd name="connsiteX74" fmla="*/ 5452844 w 5536734"/>
              <a:gd name="connsiteY74" fmla="*/ 1493312 h 1569691"/>
              <a:gd name="connsiteX75" fmla="*/ 5503178 w 5536734"/>
              <a:gd name="connsiteY75" fmla="*/ 1518479 h 1569691"/>
              <a:gd name="connsiteX76" fmla="*/ 5528345 w 5536734"/>
              <a:gd name="connsiteY76" fmla="*/ 1568813 h 1569691"/>
              <a:gd name="connsiteX77" fmla="*/ 5536734 w 5536734"/>
              <a:gd name="connsiteY77" fmla="*/ 1568813 h 156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536734" h="1569691">
                <a:moveTo>
                  <a:pt x="0" y="268519"/>
                </a:moveTo>
                <a:cubicBezTo>
                  <a:pt x="37194" y="259220"/>
                  <a:pt x="81341" y="250007"/>
                  <a:pt x="117446" y="234963"/>
                </a:cubicBezTo>
                <a:cubicBezTo>
                  <a:pt x="134761" y="227748"/>
                  <a:pt x="150151" y="216207"/>
                  <a:pt x="167780" y="209796"/>
                </a:cubicBezTo>
                <a:cubicBezTo>
                  <a:pt x="181180" y="204923"/>
                  <a:pt x="196046" y="205430"/>
                  <a:pt x="209725" y="201407"/>
                </a:cubicBezTo>
                <a:cubicBezTo>
                  <a:pt x="243659" y="191426"/>
                  <a:pt x="276077" y="176430"/>
                  <a:pt x="310392" y="167851"/>
                </a:cubicBezTo>
                <a:cubicBezTo>
                  <a:pt x="321577" y="165055"/>
                  <a:pt x="333010" y="163108"/>
                  <a:pt x="343948" y="159462"/>
                </a:cubicBezTo>
                <a:cubicBezTo>
                  <a:pt x="358234" y="154700"/>
                  <a:pt x="372132" y="148800"/>
                  <a:pt x="385893" y="142684"/>
                </a:cubicBezTo>
                <a:cubicBezTo>
                  <a:pt x="397321" y="137605"/>
                  <a:pt x="407384" y="129196"/>
                  <a:pt x="419449" y="125906"/>
                </a:cubicBezTo>
                <a:cubicBezTo>
                  <a:pt x="438525" y="120703"/>
                  <a:pt x="458425" y="118538"/>
                  <a:pt x="478172" y="117517"/>
                </a:cubicBezTo>
                <a:cubicBezTo>
                  <a:pt x="620704" y="110145"/>
                  <a:pt x="763340" y="104595"/>
                  <a:pt x="906011" y="100739"/>
                </a:cubicBezTo>
                <a:lnTo>
                  <a:pt x="1216403" y="92350"/>
                </a:lnTo>
                <a:cubicBezTo>
                  <a:pt x="1320746" y="81916"/>
                  <a:pt x="1298240" y="83365"/>
                  <a:pt x="1417739" y="75572"/>
                </a:cubicBezTo>
                <a:cubicBezTo>
                  <a:pt x="1507206" y="69737"/>
                  <a:pt x="1596839" y="66240"/>
                  <a:pt x="1686187" y="58794"/>
                </a:cubicBezTo>
                <a:cubicBezTo>
                  <a:pt x="1719743" y="55998"/>
                  <a:pt x="1753238" y="52326"/>
                  <a:pt x="1786855" y="50405"/>
                </a:cubicBezTo>
                <a:cubicBezTo>
                  <a:pt x="1851127" y="46732"/>
                  <a:pt x="1915546" y="45950"/>
                  <a:pt x="1979802" y="42016"/>
                </a:cubicBezTo>
                <a:cubicBezTo>
                  <a:pt x="2449467" y="13261"/>
                  <a:pt x="1928690" y="33923"/>
                  <a:pt x="2457974" y="16849"/>
                </a:cubicBezTo>
                <a:cubicBezTo>
                  <a:pt x="2485937" y="11256"/>
                  <a:pt x="2513369" y="-1046"/>
                  <a:pt x="2541864" y="71"/>
                </a:cubicBezTo>
                <a:lnTo>
                  <a:pt x="2969703" y="16849"/>
                </a:lnTo>
                <a:cubicBezTo>
                  <a:pt x="2983685" y="19645"/>
                  <a:pt x="2997555" y="23070"/>
                  <a:pt x="3011648" y="25238"/>
                </a:cubicBezTo>
                <a:cubicBezTo>
                  <a:pt x="3033930" y="28666"/>
                  <a:pt x="3056888" y="28159"/>
                  <a:pt x="3078759" y="33627"/>
                </a:cubicBezTo>
                <a:cubicBezTo>
                  <a:pt x="3090891" y="36660"/>
                  <a:pt x="3100337" y="46812"/>
                  <a:pt x="3112315" y="50405"/>
                </a:cubicBezTo>
                <a:cubicBezTo>
                  <a:pt x="3128607" y="55293"/>
                  <a:pt x="3146045" y="55104"/>
                  <a:pt x="3162649" y="58794"/>
                </a:cubicBezTo>
                <a:cubicBezTo>
                  <a:pt x="3198857" y="66840"/>
                  <a:pt x="3181070" y="69306"/>
                  <a:pt x="3221372" y="83961"/>
                </a:cubicBezTo>
                <a:cubicBezTo>
                  <a:pt x="3240504" y="90918"/>
                  <a:pt x="3260596" y="94889"/>
                  <a:pt x="3280095" y="100739"/>
                </a:cubicBezTo>
                <a:cubicBezTo>
                  <a:pt x="3288565" y="103280"/>
                  <a:pt x="3296759" y="106699"/>
                  <a:pt x="3305262" y="109128"/>
                </a:cubicBezTo>
                <a:cubicBezTo>
                  <a:pt x="3317805" y="112712"/>
                  <a:pt x="3350576" y="119201"/>
                  <a:pt x="3363985" y="125906"/>
                </a:cubicBezTo>
                <a:cubicBezTo>
                  <a:pt x="3373003" y="130415"/>
                  <a:pt x="3379939" y="138589"/>
                  <a:pt x="3389152" y="142684"/>
                </a:cubicBezTo>
                <a:cubicBezTo>
                  <a:pt x="3405313" y="149867"/>
                  <a:pt x="3423065" y="152894"/>
                  <a:pt x="3439486" y="159462"/>
                </a:cubicBezTo>
                <a:cubicBezTo>
                  <a:pt x="3451097" y="164106"/>
                  <a:pt x="3461289" y="171966"/>
                  <a:pt x="3473042" y="176240"/>
                </a:cubicBezTo>
                <a:cubicBezTo>
                  <a:pt x="3492174" y="183197"/>
                  <a:pt x="3512266" y="187168"/>
                  <a:pt x="3531765" y="193018"/>
                </a:cubicBezTo>
                <a:cubicBezTo>
                  <a:pt x="3540235" y="195559"/>
                  <a:pt x="3548804" y="197924"/>
                  <a:pt x="3556932" y="201407"/>
                </a:cubicBezTo>
                <a:cubicBezTo>
                  <a:pt x="3568426" y="206333"/>
                  <a:pt x="3578877" y="213541"/>
                  <a:pt x="3590488" y="218185"/>
                </a:cubicBezTo>
                <a:cubicBezTo>
                  <a:pt x="3606909" y="224753"/>
                  <a:pt x="3624764" y="227552"/>
                  <a:pt x="3640822" y="234963"/>
                </a:cubicBezTo>
                <a:cubicBezTo>
                  <a:pt x="3661292" y="244411"/>
                  <a:pt x="3679021" y="259190"/>
                  <a:pt x="3699545" y="268519"/>
                </a:cubicBezTo>
                <a:cubicBezTo>
                  <a:pt x="3710041" y="273290"/>
                  <a:pt x="3722163" y="273262"/>
                  <a:pt x="3733101" y="276908"/>
                </a:cubicBezTo>
                <a:cubicBezTo>
                  <a:pt x="3818039" y="305221"/>
                  <a:pt x="3735516" y="281229"/>
                  <a:pt x="3808602" y="310464"/>
                </a:cubicBezTo>
                <a:cubicBezTo>
                  <a:pt x="3825023" y="317032"/>
                  <a:pt x="3842158" y="321649"/>
                  <a:pt x="3858936" y="327242"/>
                </a:cubicBezTo>
                <a:cubicBezTo>
                  <a:pt x="3927037" y="395343"/>
                  <a:pt x="3838792" y="315731"/>
                  <a:pt x="3917659" y="360798"/>
                </a:cubicBezTo>
                <a:cubicBezTo>
                  <a:pt x="3927959" y="366684"/>
                  <a:pt x="3932765" y="379677"/>
                  <a:pt x="3942825" y="385965"/>
                </a:cubicBezTo>
                <a:cubicBezTo>
                  <a:pt x="3955595" y="393946"/>
                  <a:pt x="3971301" y="396009"/>
                  <a:pt x="3984770" y="402743"/>
                </a:cubicBezTo>
                <a:cubicBezTo>
                  <a:pt x="3993788" y="407252"/>
                  <a:pt x="4001183" y="414519"/>
                  <a:pt x="4009937" y="419521"/>
                </a:cubicBezTo>
                <a:cubicBezTo>
                  <a:pt x="4065583" y="451318"/>
                  <a:pt x="4021602" y="424520"/>
                  <a:pt x="4068660" y="444688"/>
                </a:cubicBezTo>
                <a:cubicBezTo>
                  <a:pt x="4080154" y="449614"/>
                  <a:pt x="4091358" y="455261"/>
                  <a:pt x="4102216" y="461466"/>
                </a:cubicBezTo>
                <a:cubicBezTo>
                  <a:pt x="4110970" y="466468"/>
                  <a:pt x="4118116" y="474272"/>
                  <a:pt x="4127383" y="478244"/>
                </a:cubicBezTo>
                <a:cubicBezTo>
                  <a:pt x="4137980" y="482786"/>
                  <a:pt x="4149754" y="483837"/>
                  <a:pt x="4160939" y="486633"/>
                </a:cubicBezTo>
                <a:cubicBezTo>
                  <a:pt x="4242079" y="547488"/>
                  <a:pt x="4155610" y="488163"/>
                  <a:pt x="4219662" y="520189"/>
                </a:cubicBezTo>
                <a:cubicBezTo>
                  <a:pt x="4234246" y="527481"/>
                  <a:pt x="4247354" y="537437"/>
                  <a:pt x="4261607" y="545356"/>
                </a:cubicBezTo>
                <a:cubicBezTo>
                  <a:pt x="4324665" y="580388"/>
                  <a:pt x="4264988" y="541407"/>
                  <a:pt x="4337108" y="587301"/>
                </a:cubicBezTo>
                <a:cubicBezTo>
                  <a:pt x="4354120" y="598127"/>
                  <a:pt x="4370664" y="609672"/>
                  <a:pt x="4387442" y="620857"/>
                </a:cubicBezTo>
                <a:cubicBezTo>
                  <a:pt x="4395831" y="626450"/>
                  <a:pt x="4404543" y="631586"/>
                  <a:pt x="4412609" y="637635"/>
                </a:cubicBezTo>
                <a:cubicBezTo>
                  <a:pt x="4486795" y="693274"/>
                  <a:pt x="4453193" y="679125"/>
                  <a:pt x="4504888" y="696357"/>
                </a:cubicBezTo>
                <a:cubicBezTo>
                  <a:pt x="4560738" y="738244"/>
                  <a:pt x="4515668" y="706240"/>
                  <a:pt x="4580389" y="746691"/>
                </a:cubicBezTo>
                <a:cubicBezTo>
                  <a:pt x="4588939" y="752035"/>
                  <a:pt x="4596802" y="758467"/>
                  <a:pt x="4605556" y="763469"/>
                </a:cubicBezTo>
                <a:cubicBezTo>
                  <a:pt x="4616414" y="769674"/>
                  <a:pt x="4629347" y="772435"/>
                  <a:pt x="4639112" y="780247"/>
                </a:cubicBezTo>
                <a:cubicBezTo>
                  <a:pt x="4737740" y="859149"/>
                  <a:pt x="4647431" y="809573"/>
                  <a:pt x="4723002" y="847359"/>
                </a:cubicBezTo>
                <a:cubicBezTo>
                  <a:pt x="4742390" y="905523"/>
                  <a:pt x="4714799" y="845122"/>
                  <a:pt x="4756558" y="880915"/>
                </a:cubicBezTo>
                <a:cubicBezTo>
                  <a:pt x="4770153" y="892568"/>
                  <a:pt x="4777453" y="910199"/>
                  <a:pt x="4790114" y="922860"/>
                </a:cubicBezTo>
                <a:cubicBezTo>
                  <a:pt x="4797243" y="929989"/>
                  <a:pt x="4807215" y="933589"/>
                  <a:pt x="4815281" y="939638"/>
                </a:cubicBezTo>
                <a:cubicBezTo>
                  <a:pt x="4829605" y="950381"/>
                  <a:pt x="4844564" y="960533"/>
                  <a:pt x="4857225" y="973194"/>
                </a:cubicBezTo>
                <a:cubicBezTo>
                  <a:pt x="4869886" y="985855"/>
                  <a:pt x="4878120" y="1002478"/>
                  <a:pt x="4890781" y="1015139"/>
                </a:cubicBezTo>
                <a:cubicBezTo>
                  <a:pt x="4920792" y="1045150"/>
                  <a:pt x="4959461" y="1063221"/>
                  <a:pt x="4991449" y="1090640"/>
                </a:cubicBezTo>
                <a:cubicBezTo>
                  <a:pt x="5000457" y="1098361"/>
                  <a:pt x="5007608" y="1108086"/>
                  <a:pt x="5016616" y="1115807"/>
                </a:cubicBezTo>
                <a:cubicBezTo>
                  <a:pt x="5034826" y="1131415"/>
                  <a:pt x="5055421" y="1144474"/>
                  <a:pt x="5075339" y="1157752"/>
                </a:cubicBezTo>
                <a:cubicBezTo>
                  <a:pt x="5080932" y="1166141"/>
                  <a:pt x="5084988" y="1175790"/>
                  <a:pt x="5092117" y="1182919"/>
                </a:cubicBezTo>
                <a:cubicBezTo>
                  <a:pt x="5158106" y="1248908"/>
                  <a:pt x="5073735" y="1142405"/>
                  <a:pt x="5142451" y="1224864"/>
                </a:cubicBezTo>
                <a:cubicBezTo>
                  <a:pt x="5148906" y="1232609"/>
                  <a:pt x="5152531" y="1242495"/>
                  <a:pt x="5159229" y="1250031"/>
                </a:cubicBezTo>
                <a:cubicBezTo>
                  <a:pt x="5174993" y="1267765"/>
                  <a:pt x="5192785" y="1283587"/>
                  <a:pt x="5209563" y="1300365"/>
                </a:cubicBezTo>
                <a:lnTo>
                  <a:pt x="5259897" y="1350699"/>
                </a:lnTo>
                <a:lnTo>
                  <a:pt x="5285064" y="1375866"/>
                </a:lnTo>
                <a:cubicBezTo>
                  <a:pt x="5293453" y="1384255"/>
                  <a:pt x="5303650" y="1391162"/>
                  <a:pt x="5310231" y="1401033"/>
                </a:cubicBezTo>
                <a:cubicBezTo>
                  <a:pt x="5315824" y="1409422"/>
                  <a:pt x="5319880" y="1419071"/>
                  <a:pt x="5327009" y="1426200"/>
                </a:cubicBezTo>
                <a:cubicBezTo>
                  <a:pt x="5351051" y="1450242"/>
                  <a:pt x="5350051" y="1437721"/>
                  <a:pt x="5377343" y="1451367"/>
                </a:cubicBezTo>
                <a:cubicBezTo>
                  <a:pt x="5386361" y="1455876"/>
                  <a:pt x="5393492" y="1463636"/>
                  <a:pt x="5402510" y="1468145"/>
                </a:cubicBezTo>
                <a:cubicBezTo>
                  <a:pt x="5410419" y="1472100"/>
                  <a:pt x="5419768" y="1472579"/>
                  <a:pt x="5427677" y="1476534"/>
                </a:cubicBezTo>
                <a:cubicBezTo>
                  <a:pt x="5436695" y="1481043"/>
                  <a:pt x="5443826" y="1488803"/>
                  <a:pt x="5452844" y="1493312"/>
                </a:cubicBezTo>
                <a:cubicBezTo>
                  <a:pt x="5522308" y="1528044"/>
                  <a:pt x="5431053" y="1470396"/>
                  <a:pt x="5503178" y="1518479"/>
                </a:cubicBezTo>
                <a:cubicBezTo>
                  <a:pt x="5510001" y="1538948"/>
                  <a:pt x="5512083" y="1552551"/>
                  <a:pt x="5528345" y="1568813"/>
                </a:cubicBezTo>
                <a:cubicBezTo>
                  <a:pt x="5530322" y="1570790"/>
                  <a:pt x="5533938" y="1568813"/>
                  <a:pt x="5536734" y="15688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Arco 11">
            <a:extLst>
              <a:ext uri="{FF2B5EF4-FFF2-40B4-BE49-F238E27FC236}">
                <a16:creationId xmlns:a16="http://schemas.microsoft.com/office/drawing/2014/main" id="{A1D83FD1-C622-4265-BDDA-1441D108CFD0}"/>
              </a:ext>
            </a:extLst>
          </p:cNvPr>
          <p:cNvSpPr/>
          <p:nvPr/>
        </p:nvSpPr>
        <p:spPr>
          <a:xfrm>
            <a:off x="2004969" y="1930400"/>
            <a:ext cx="4655263" cy="319864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DAD97813-C6E3-4A17-9A3B-F8F1A25AFB51}"/>
              </a:ext>
            </a:extLst>
          </p:cNvPr>
          <p:cNvCxnSpPr>
            <a:cxnSpLocks/>
          </p:cNvCxnSpPr>
          <p:nvPr/>
        </p:nvCxnSpPr>
        <p:spPr>
          <a:xfrm flipH="1" flipV="1">
            <a:off x="6444208" y="4981904"/>
            <a:ext cx="6926" cy="5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52097B43-F8E9-4992-A152-962D698C2423}"/>
              </a:ext>
            </a:extLst>
          </p:cNvPr>
          <p:cNvSpPr txBox="1"/>
          <p:nvPr/>
        </p:nvSpPr>
        <p:spPr>
          <a:xfrm>
            <a:off x="2699792" y="4581128"/>
            <a:ext cx="1224136" cy="369332"/>
          </a:xfrm>
          <a:prstGeom prst="rect">
            <a:avLst/>
          </a:prstGeom>
          <a:noFill/>
        </p:spPr>
        <p:txBody>
          <a:bodyPr wrap="square" rtlCol="0">
            <a:spAutoFit/>
          </a:bodyPr>
          <a:lstStyle/>
          <a:p>
            <a:r>
              <a:rPr lang="it-IT" dirty="0"/>
              <a:t>DPC</a:t>
            </a:r>
          </a:p>
        </p:txBody>
      </p:sp>
      <p:cxnSp>
        <p:nvCxnSpPr>
          <p:cNvPr id="29" name="Connettore 2 28">
            <a:extLst>
              <a:ext uri="{FF2B5EF4-FFF2-40B4-BE49-F238E27FC236}">
                <a16:creationId xmlns:a16="http://schemas.microsoft.com/office/drawing/2014/main" id="{2FC83FC9-076F-4627-80EC-80288820A25B}"/>
              </a:ext>
            </a:extLst>
          </p:cNvPr>
          <p:cNvCxnSpPr/>
          <p:nvPr/>
        </p:nvCxnSpPr>
        <p:spPr>
          <a:xfrm>
            <a:off x="1835696" y="1912690"/>
            <a:ext cx="1152128" cy="2740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16D87F8A-C6C0-4925-9F80-42CA66120AB1}"/>
              </a:ext>
            </a:extLst>
          </p:cNvPr>
          <p:cNvCxnSpPr/>
          <p:nvPr/>
        </p:nvCxnSpPr>
        <p:spPr>
          <a:xfrm>
            <a:off x="3347863" y="4797152"/>
            <a:ext cx="2486486" cy="40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a:extLst>
              <a:ext uri="{FF2B5EF4-FFF2-40B4-BE49-F238E27FC236}">
                <a16:creationId xmlns:a16="http://schemas.microsoft.com/office/drawing/2014/main" id="{030241C4-1036-457F-9E6B-03BFE1B60325}"/>
              </a:ext>
            </a:extLst>
          </p:cNvPr>
          <p:cNvCxnSpPr/>
          <p:nvPr/>
        </p:nvCxnSpPr>
        <p:spPr>
          <a:xfrm>
            <a:off x="5413577" y="3944089"/>
            <a:ext cx="697072" cy="645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37">
            <a:extLst>
              <a:ext uri="{FF2B5EF4-FFF2-40B4-BE49-F238E27FC236}">
                <a16:creationId xmlns:a16="http://schemas.microsoft.com/office/drawing/2014/main" id="{FCF469E5-76F2-4DD4-B102-239547528660}"/>
              </a:ext>
            </a:extLst>
          </p:cNvPr>
          <p:cNvCxnSpPr/>
          <p:nvPr/>
        </p:nvCxnSpPr>
        <p:spPr>
          <a:xfrm flipV="1">
            <a:off x="5459741" y="3256225"/>
            <a:ext cx="2136595" cy="652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CasellaDiTesto 38">
            <a:extLst>
              <a:ext uri="{FF2B5EF4-FFF2-40B4-BE49-F238E27FC236}">
                <a16:creationId xmlns:a16="http://schemas.microsoft.com/office/drawing/2014/main" id="{A4ED6187-6B14-46FD-BE4E-F0B9ADE67ABE}"/>
              </a:ext>
            </a:extLst>
          </p:cNvPr>
          <p:cNvSpPr txBox="1"/>
          <p:nvPr/>
        </p:nvSpPr>
        <p:spPr>
          <a:xfrm>
            <a:off x="2973792" y="3065476"/>
            <a:ext cx="1392334" cy="369332"/>
          </a:xfrm>
          <a:prstGeom prst="rect">
            <a:avLst/>
          </a:prstGeom>
          <a:noFill/>
        </p:spPr>
        <p:txBody>
          <a:bodyPr wrap="square" rtlCol="0">
            <a:spAutoFit/>
          </a:bodyPr>
          <a:lstStyle/>
          <a:p>
            <a:r>
              <a:rPr lang="it-IT" dirty="0"/>
              <a:t>L. 648/98</a:t>
            </a:r>
          </a:p>
        </p:txBody>
      </p:sp>
      <p:cxnSp>
        <p:nvCxnSpPr>
          <p:cNvPr id="43" name="Connettore 2 42">
            <a:extLst>
              <a:ext uri="{FF2B5EF4-FFF2-40B4-BE49-F238E27FC236}">
                <a16:creationId xmlns:a16="http://schemas.microsoft.com/office/drawing/2014/main" id="{10C72D57-7D40-474C-B396-A1507AF66E17}"/>
              </a:ext>
            </a:extLst>
          </p:cNvPr>
          <p:cNvCxnSpPr>
            <a:stCxn id="4" idx="2"/>
          </p:cNvCxnSpPr>
          <p:nvPr/>
        </p:nvCxnSpPr>
        <p:spPr>
          <a:xfrm>
            <a:off x="4614075" y="2646204"/>
            <a:ext cx="29933" cy="1114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a:extLst>
              <a:ext uri="{FF2B5EF4-FFF2-40B4-BE49-F238E27FC236}">
                <a16:creationId xmlns:a16="http://schemas.microsoft.com/office/drawing/2014/main" id="{3545E7E4-8600-4A3E-BCA3-C94EF8797FB6}"/>
              </a:ext>
            </a:extLst>
          </p:cNvPr>
          <p:cNvCxnSpPr/>
          <p:nvPr/>
        </p:nvCxnSpPr>
        <p:spPr>
          <a:xfrm flipH="1" flipV="1">
            <a:off x="4819211" y="2629207"/>
            <a:ext cx="23546" cy="1131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a:extLst>
              <a:ext uri="{FF2B5EF4-FFF2-40B4-BE49-F238E27FC236}">
                <a16:creationId xmlns:a16="http://schemas.microsoft.com/office/drawing/2014/main" id="{53F0BB65-CB35-47A6-86ED-32F6243EBA3E}"/>
              </a:ext>
            </a:extLst>
          </p:cNvPr>
          <p:cNvCxnSpPr>
            <a:stCxn id="6" idx="3"/>
            <a:endCxn id="8" idx="1"/>
          </p:cNvCxnSpPr>
          <p:nvPr/>
        </p:nvCxnSpPr>
        <p:spPr>
          <a:xfrm>
            <a:off x="3347863" y="3761013"/>
            <a:ext cx="958737" cy="199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CasellaDiTesto 47">
            <a:extLst>
              <a:ext uri="{FF2B5EF4-FFF2-40B4-BE49-F238E27FC236}">
                <a16:creationId xmlns:a16="http://schemas.microsoft.com/office/drawing/2014/main" id="{965CDB40-2D70-4532-A687-FAF10D283E7B}"/>
              </a:ext>
            </a:extLst>
          </p:cNvPr>
          <p:cNvSpPr txBox="1"/>
          <p:nvPr/>
        </p:nvSpPr>
        <p:spPr>
          <a:xfrm>
            <a:off x="2339752" y="5373216"/>
            <a:ext cx="2664296" cy="646331"/>
          </a:xfrm>
          <a:prstGeom prst="rect">
            <a:avLst/>
          </a:prstGeom>
          <a:noFill/>
        </p:spPr>
        <p:txBody>
          <a:bodyPr wrap="square" rtlCol="0">
            <a:spAutoFit/>
          </a:bodyPr>
          <a:lstStyle/>
          <a:p>
            <a:r>
              <a:rPr lang="it-IT" dirty="0"/>
              <a:t>Disposizioni Regionali</a:t>
            </a:r>
          </a:p>
          <a:p>
            <a:endParaRPr lang="it-IT" dirty="0"/>
          </a:p>
        </p:txBody>
      </p:sp>
      <p:cxnSp>
        <p:nvCxnSpPr>
          <p:cNvPr id="50" name="Connettore 2 49">
            <a:extLst>
              <a:ext uri="{FF2B5EF4-FFF2-40B4-BE49-F238E27FC236}">
                <a16:creationId xmlns:a16="http://schemas.microsoft.com/office/drawing/2014/main" id="{0AECE6B6-46A9-4582-B199-6C0810D57662}"/>
              </a:ext>
            </a:extLst>
          </p:cNvPr>
          <p:cNvCxnSpPr/>
          <p:nvPr/>
        </p:nvCxnSpPr>
        <p:spPr>
          <a:xfrm flipH="1" flipV="1">
            <a:off x="2973792" y="3960503"/>
            <a:ext cx="1022144" cy="1412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ttore 2 51">
            <a:extLst>
              <a:ext uri="{FF2B5EF4-FFF2-40B4-BE49-F238E27FC236}">
                <a16:creationId xmlns:a16="http://schemas.microsoft.com/office/drawing/2014/main" id="{8CF565A4-8146-4F88-B78F-41E7EDBB1871}"/>
              </a:ext>
            </a:extLst>
          </p:cNvPr>
          <p:cNvCxnSpPr/>
          <p:nvPr/>
        </p:nvCxnSpPr>
        <p:spPr>
          <a:xfrm flipV="1">
            <a:off x="4013583" y="4247754"/>
            <a:ext cx="558417" cy="1093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ttore 2 53">
            <a:extLst>
              <a:ext uri="{FF2B5EF4-FFF2-40B4-BE49-F238E27FC236}">
                <a16:creationId xmlns:a16="http://schemas.microsoft.com/office/drawing/2014/main" id="{8A47DD6E-8849-4D21-AEB5-36E2F81D08D6}"/>
              </a:ext>
            </a:extLst>
          </p:cNvPr>
          <p:cNvCxnSpPr/>
          <p:nvPr/>
        </p:nvCxnSpPr>
        <p:spPr>
          <a:xfrm flipV="1">
            <a:off x="3980685" y="2629207"/>
            <a:ext cx="476287" cy="2729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956FC7E9-274F-4EAA-B1EC-BD9F845AA54A}"/>
              </a:ext>
            </a:extLst>
          </p:cNvPr>
          <p:cNvCxnSpPr>
            <a:stCxn id="18" idx="3"/>
          </p:cNvCxnSpPr>
          <p:nvPr/>
        </p:nvCxnSpPr>
        <p:spPr>
          <a:xfrm>
            <a:off x="1849821" y="2028497"/>
            <a:ext cx="705955" cy="3344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6F313E-2DA1-47AC-B386-B8D1E79B31F7}"/>
              </a:ext>
            </a:extLst>
          </p:cNvPr>
          <p:cNvSpPr>
            <a:spLocks noGrp="1"/>
          </p:cNvSpPr>
          <p:nvPr>
            <p:ph type="title"/>
          </p:nvPr>
        </p:nvSpPr>
        <p:spPr/>
        <p:txBody>
          <a:bodyPr/>
          <a:lstStyle/>
          <a:p>
            <a:r>
              <a:rPr lang="it-IT" dirty="0"/>
              <a:t>Per complicare le cose…..</a:t>
            </a:r>
          </a:p>
        </p:txBody>
      </p:sp>
      <p:sp>
        <p:nvSpPr>
          <p:cNvPr id="3" name="Segnaposto contenuto 2">
            <a:extLst>
              <a:ext uri="{FF2B5EF4-FFF2-40B4-BE49-F238E27FC236}">
                <a16:creationId xmlns:a16="http://schemas.microsoft.com/office/drawing/2014/main" id="{B393B593-23B9-4713-A886-63F98311D463}"/>
              </a:ext>
            </a:extLst>
          </p:cNvPr>
          <p:cNvSpPr>
            <a:spLocks noGrp="1"/>
          </p:cNvSpPr>
          <p:nvPr>
            <p:ph idx="1"/>
          </p:nvPr>
        </p:nvSpPr>
        <p:spPr>
          <a:xfrm>
            <a:off x="611560" y="1628800"/>
            <a:ext cx="6347714" cy="3880773"/>
          </a:xfrm>
        </p:spPr>
        <p:txBody>
          <a:bodyPr>
            <a:normAutofit fontScale="47500" lnSpcReduction="20000"/>
          </a:bodyPr>
          <a:lstStyle/>
          <a:p>
            <a:r>
              <a:rPr lang="it-IT" dirty="0"/>
              <a:t>Interviene la  Legge 648/96</a:t>
            </a:r>
          </a:p>
          <a:p>
            <a:endParaRPr lang="it-IT" dirty="0"/>
          </a:p>
          <a:p>
            <a:r>
              <a:rPr lang="it-IT" dirty="0"/>
              <a:t>La 648 del 23 Dicembre 1996 è una legge che consente di erogare farmaci a carico del S.S.N, previo parere della CUF (ora Commissione consultiva Tecnico Scientifica dell’AIFA - CTS):</a:t>
            </a:r>
          </a:p>
          <a:p>
            <a:pPr marL="36900" indent="0">
              <a:buNone/>
            </a:pPr>
            <a:r>
              <a:rPr lang="it-IT" dirty="0"/>
              <a:t>1) quando non vi è alternativa terapeutica valida</a:t>
            </a:r>
          </a:p>
          <a:p>
            <a:endParaRPr lang="it-IT" dirty="0"/>
          </a:p>
          <a:p>
            <a:r>
              <a:rPr lang="it-IT" dirty="0"/>
              <a:t>    medicinali innovativi in commercio in altri Stati ma non sul territorio nazionale;</a:t>
            </a:r>
          </a:p>
          <a:p>
            <a:r>
              <a:rPr lang="it-IT" dirty="0"/>
              <a:t>    medicinali ancora non autorizzati ma sottoposti a Sperimentazione clinica;</a:t>
            </a:r>
          </a:p>
          <a:p>
            <a:r>
              <a:rPr lang="it-IT" dirty="0"/>
              <a:t>    medicinali da impiegare per una indicazione terapeutica diversa da quella autorizzata.</a:t>
            </a:r>
          </a:p>
          <a:p>
            <a:endParaRPr lang="it-IT" dirty="0"/>
          </a:p>
          <a:p>
            <a:pPr marL="36900" indent="0">
              <a:buNone/>
            </a:pPr>
            <a:r>
              <a:rPr lang="it-IT" dirty="0"/>
              <a:t>2) quando vi è alternativa terapeutica valida (Art. 3 Legge 79/2014)</a:t>
            </a:r>
          </a:p>
          <a:p>
            <a:endParaRPr lang="it-IT" dirty="0"/>
          </a:p>
          <a:p>
            <a:r>
              <a:rPr lang="it-IT" dirty="0"/>
              <a:t>    medicinali da impiegare per una indicazione terapeutica diversa da quella autorizzata, purché tale indicazione sia nota e conforme a ricerche condotte nell'ambito della comunità medico-scientifica nazionale e internazionale, secondo parametri di economicità e appropriatezza. </a:t>
            </a:r>
          </a:p>
          <a:p>
            <a:endParaRPr lang="it-IT" dirty="0"/>
          </a:p>
          <a:p>
            <a:r>
              <a:rPr lang="it-IT" dirty="0"/>
              <a:t>I medicinali che acquisiscono parere favorevole dalla CTS vengono inseriti in un elenco con le relative indicazioni terapeutiche e i riferimenti della G.U. in cui trovare i provvedimenti/determinazioni di inclusione completi.</a:t>
            </a:r>
          </a:p>
        </p:txBody>
      </p:sp>
      <p:sp>
        <p:nvSpPr>
          <p:cNvPr id="5" name="Segnaposto piè di pagina 4">
            <a:extLst>
              <a:ext uri="{FF2B5EF4-FFF2-40B4-BE49-F238E27FC236}">
                <a16:creationId xmlns:a16="http://schemas.microsoft.com/office/drawing/2014/main" id="{A586386A-DFE5-4DBA-8A65-6D5DD023FF6A}"/>
              </a:ext>
            </a:extLst>
          </p:cNvPr>
          <p:cNvSpPr>
            <a:spLocks noGrp="1"/>
          </p:cNvSpPr>
          <p:nvPr>
            <p:ph type="ftr" sz="quarter" idx="11"/>
          </p:nvPr>
        </p:nvSpPr>
        <p:spPr/>
        <p:txBody>
          <a:bodyPr/>
          <a:lstStyle/>
          <a:p>
            <a:r>
              <a:rPr lang="it-IT"/>
              <a:t>FIMMG VITERBO</a:t>
            </a:r>
          </a:p>
        </p:txBody>
      </p:sp>
      <p:pic>
        <p:nvPicPr>
          <p:cNvPr id="18434" name="Picture 2" descr="Calcoli matematici"/>
          <p:cNvPicPr>
            <a:picLocks noChangeAspect="1" noChangeArrowheads="1"/>
          </p:cNvPicPr>
          <p:nvPr/>
        </p:nvPicPr>
        <p:blipFill>
          <a:blip r:embed="rId2" cstate="print"/>
          <a:srcRect/>
          <a:stretch>
            <a:fillRect/>
          </a:stretch>
        </p:blipFill>
        <p:spPr bwMode="auto">
          <a:xfrm>
            <a:off x="6588224" y="2276872"/>
            <a:ext cx="2234952" cy="2065412"/>
          </a:xfrm>
          <a:prstGeom prst="rect">
            <a:avLst/>
          </a:prstGeom>
          <a:noFill/>
        </p:spPr>
      </p:pic>
    </p:spTree>
    <p:extLst>
      <p:ext uri="{BB962C8B-B14F-4D97-AF65-F5344CB8AC3E}">
        <p14:creationId xmlns:p14="http://schemas.microsoft.com/office/powerpoint/2010/main" val="2891848037"/>
      </p:ext>
    </p:extLst>
  </p:cSld>
  <p:clrMapOvr>
    <a:masterClrMapping/>
  </p:clrMapOvr>
  <p:transition>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879F14-2AF7-4D49-BF6D-BC739BA1E66B}"/>
              </a:ext>
            </a:extLst>
          </p:cNvPr>
          <p:cNvSpPr>
            <a:spLocks noGrp="1"/>
          </p:cNvSpPr>
          <p:nvPr>
            <p:ph type="title"/>
          </p:nvPr>
        </p:nvSpPr>
        <p:spPr/>
        <p:txBody>
          <a:bodyPr/>
          <a:lstStyle/>
          <a:p>
            <a:r>
              <a:rPr lang="it-IT" dirty="0"/>
              <a:t>Ma ancora non basta….</a:t>
            </a:r>
          </a:p>
        </p:txBody>
      </p:sp>
      <p:sp>
        <p:nvSpPr>
          <p:cNvPr id="3" name="Segnaposto contenuto 2">
            <a:extLst>
              <a:ext uri="{FF2B5EF4-FFF2-40B4-BE49-F238E27FC236}">
                <a16:creationId xmlns:a16="http://schemas.microsoft.com/office/drawing/2014/main" id="{73B0B1E4-9B96-4860-AE34-79C1B55CE165}"/>
              </a:ext>
            </a:extLst>
          </p:cNvPr>
          <p:cNvSpPr>
            <a:spLocks noGrp="1"/>
          </p:cNvSpPr>
          <p:nvPr>
            <p:ph idx="1"/>
          </p:nvPr>
        </p:nvSpPr>
        <p:spPr>
          <a:xfrm>
            <a:off x="619987" y="1700808"/>
            <a:ext cx="6347714" cy="3880773"/>
          </a:xfrm>
        </p:spPr>
        <p:txBody>
          <a:bodyPr>
            <a:normAutofit fontScale="92500" lnSpcReduction="20000"/>
          </a:bodyPr>
          <a:lstStyle/>
          <a:p>
            <a:r>
              <a:rPr lang="it-IT" dirty="0"/>
              <a:t>Perché una volta valutato che quel principio </a:t>
            </a:r>
          </a:p>
          <a:p>
            <a:pPr>
              <a:buNone/>
            </a:pPr>
            <a:r>
              <a:rPr lang="it-IT" dirty="0"/>
              <a:t>attivo si può prescrivere bisogna tener conto del costo</a:t>
            </a:r>
          </a:p>
          <a:p>
            <a:r>
              <a:rPr lang="it-IT" dirty="0"/>
              <a:t>E non solo del costo…..</a:t>
            </a:r>
          </a:p>
          <a:p>
            <a:r>
              <a:rPr lang="it-IT" dirty="0"/>
              <a:t>Bisogna anche pensare all’INGROSSO ….. Nel senso che p. es. per i PPI è preferibile prescrivere la confezione da 28 compresse invece che quella da 14…. perché costa un 25% di meno (e questo non vale solo per i PPI)</a:t>
            </a:r>
          </a:p>
          <a:p>
            <a:r>
              <a:rPr lang="it-IT" dirty="0"/>
              <a:t>Quindi…. Dopo aver superato il percorso ad ostacoli di patologie, esenzioni, note AIFA, DCA regionali, prescrizione appropriata………</a:t>
            </a:r>
          </a:p>
          <a:p>
            <a:r>
              <a:rPr lang="it-IT" dirty="0"/>
              <a:t>Il prescrittore </a:t>
            </a:r>
            <a:r>
              <a:rPr lang="it-IT" dirty="0">
                <a:solidFill>
                  <a:srgbClr val="00B0F0"/>
                </a:solidFill>
              </a:rPr>
              <a:t>(di solito sempre il MMG perché lo specialista generalmente o non lo sa o si disinteressa)</a:t>
            </a:r>
            <a:r>
              <a:rPr lang="it-IT" dirty="0"/>
              <a:t> deve pensare a prescrivere la confezione a più a basso costo in rapporto al principio attivo/numero di compresse </a:t>
            </a:r>
            <a:r>
              <a:rPr lang="it-IT" dirty="0">
                <a:solidFill>
                  <a:srgbClr val="00B0F0"/>
                </a:solidFill>
              </a:rPr>
              <a:t>nell’ottica del compri tre paghi due</a:t>
            </a:r>
          </a:p>
        </p:txBody>
      </p:sp>
      <p:sp>
        <p:nvSpPr>
          <p:cNvPr id="5" name="Segnaposto piè di pagina 4">
            <a:extLst>
              <a:ext uri="{FF2B5EF4-FFF2-40B4-BE49-F238E27FC236}">
                <a16:creationId xmlns:a16="http://schemas.microsoft.com/office/drawing/2014/main" id="{9DB9490E-E63E-4E89-8881-2E00051851D5}"/>
              </a:ext>
            </a:extLst>
          </p:cNvPr>
          <p:cNvSpPr>
            <a:spLocks noGrp="1"/>
          </p:cNvSpPr>
          <p:nvPr>
            <p:ph type="ftr" sz="quarter" idx="11"/>
          </p:nvPr>
        </p:nvSpPr>
        <p:spPr/>
        <p:txBody>
          <a:bodyPr/>
          <a:lstStyle/>
          <a:p>
            <a:r>
              <a:rPr lang="it-IT"/>
              <a:t>FIMMG VITERBO</a:t>
            </a:r>
          </a:p>
        </p:txBody>
      </p:sp>
      <p:sp>
        <p:nvSpPr>
          <p:cNvPr id="17414" name="AutoShape 6" descr="Risultati immagini per clipart confusione"/>
          <p:cNvSpPr>
            <a:spLocks noChangeAspect="1" noChangeArrowheads="1"/>
          </p:cNvSpPr>
          <p:nvPr/>
        </p:nvSpPr>
        <p:spPr bwMode="auto">
          <a:xfrm>
            <a:off x="155575" y="-555625"/>
            <a:ext cx="1419225" cy="11620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7416" name="AutoShape 8" descr="Risultati immagini per clipart confusione"/>
          <p:cNvSpPr>
            <a:spLocks noChangeAspect="1" noChangeArrowheads="1"/>
          </p:cNvSpPr>
          <p:nvPr/>
        </p:nvSpPr>
        <p:spPr bwMode="auto">
          <a:xfrm>
            <a:off x="155575" y="-555625"/>
            <a:ext cx="1419225" cy="11620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418" name="Picture 10" descr="Il processo decisionale può essere difficile Archivio Fotografico - 48042784"/>
          <p:cNvPicPr>
            <a:picLocks noChangeAspect="1" noChangeArrowheads="1"/>
          </p:cNvPicPr>
          <p:nvPr/>
        </p:nvPicPr>
        <p:blipFill>
          <a:blip r:embed="rId2" cstate="print"/>
          <a:srcRect/>
          <a:stretch>
            <a:fillRect/>
          </a:stretch>
        </p:blipFill>
        <p:spPr bwMode="auto">
          <a:xfrm>
            <a:off x="6012160" y="476672"/>
            <a:ext cx="2987824" cy="1991883"/>
          </a:xfrm>
          <a:prstGeom prst="rect">
            <a:avLst/>
          </a:prstGeom>
          <a:noFill/>
        </p:spPr>
      </p:pic>
    </p:spTree>
    <p:extLst>
      <p:ext uri="{BB962C8B-B14F-4D97-AF65-F5344CB8AC3E}">
        <p14:creationId xmlns:p14="http://schemas.microsoft.com/office/powerpoint/2010/main" val="1693726030"/>
      </p:ext>
    </p:extLst>
  </p:cSld>
  <p:clrMapOvr>
    <a:masterClrMapping/>
  </p:clrMapOvr>
  <p:transition>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3757E1-7653-4C84-AA46-11EF559374B2}"/>
              </a:ext>
            </a:extLst>
          </p:cNvPr>
          <p:cNvSpPr>
            <a:spLocks noGrp="1"/>
          </p:cNvSpPr>
          <p:nvPr>
            <p:ph type="title"/>
          </p:nvPr>
        </p:nvSpPr>
        <p:spPr/>
        <p:txBody>
          <a:bodyPr/>
          <a:lstStyle/>
          <a:p>
            <a:r>
              <a:rPr lang="it-IT" dirty="0"/>
              <a:t>Prima o poi</a:t>
            </a:r>
          </a:p>
        </p:txBody>
      </p:sp>
      <p:sp>
        <p:nvSpPr>
          <p:cNvPr id="3" name="Segnaposto contenuto 2">
            <a:extLst>
              <a:ext uri="{FF2B5EF4-FFF2-40B4-BE49-F238E27FC236}">
                <a16:creationId xmlns:a16="http://schemas.microsoft.com/office/drawing/2014/main" id="{F21AC441-DE65-4EAB-AE03-DDB6AE0AB181}"/>
              </a:ext>
            </a:extLst>
          </p:cNvPr>
          <p:cNvSpPr>
            <a:spLocks noGrp="1"/>
          </p:cNvSpPr>
          <p:nvPr>
            <p:ph idx="1"/>
          </p:nvPr>
        </p:nvSpPr>
        <p:spPr>
          <a:xfrm>
            <a:off x="609598" y="1272499"/>
            <a:ext cx="6347714" cy="2300517"/>
          </a:xfrm>
        </p:spPr>
        <p:txBody>
          <a:bodyPr>
            <a:normAutofit fontScale="77500" lnSpcReduction="20000"/>
          </a:bodyPr>
          <a:lstStyle/>
          <a:p>
            <a:r>
              <a:rPr lang="it-IT" sz="4000" dirty="0"/>
              <a:t>Dovremo pensare anche a scatole di cartone riciclato perché a parità di tutto il resto costeranno di meno!!! E quindi sarà appropriato prescriverle</a:t>
            </a:r>
          </a:p>
        </p:txBody>
      </p:sp>
      <p:sp>
        <p:nvSpPr>
          <p:cNvPr id="6" name="Segnaposto piè di pagina 5">
            <a:extLst>
              <a:ext uri="{FF2B5EF4-FFF2-40B4-BE49-F238E27FC236}">
                <a16:creationId xmlns:a16="http://schemas.microsoft.com/office/drawing/2014/main" id="{720B0DE0-FC77-4D90-9F65-F8AB7183B49D}"/>
              </a:ext>
            </a:extLst>
          </p:cNvPr>
          <p:cNvSpPr>
            <a:spLocks noGrp="1"/>
          </p:cNvSpPr>
          <p:nvPr>
            <p:ph type="ftr" sz="quarter" idx="11"/>
          </p:nvPr>
        </p:nvSpPr>
        <p:spPr/>
        <p:txBody>
          <a:bodyPr/>
          <a:lstStyle/>
          <a:p>
            <a:r>
              <a:rPr lang="it-IT"/>
              <a:t>FIMMG VITERBO</a:t>
            </a:r>
          </a:p>
        </p:txBody>
      </p:sp>
      <p:pic>
        <p:nvPicPr>
          <p:cNvPr id="5" name="Immagine 4">
            <a:extLst>
              <a:ext uri="{FF2B5EF4-FFF2-40B4-BE49-F238E27FC236}">
                <a16:creationId xmlns:a16="http://schemas.microsoft.com/office/drawing/2014/main" id="{C190B8A9-9B57-4A46-9F06-3930F1B5EA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3573016"/>
            <a:ext cx="2717800" cy="2433960"/>
          </a:xfrm>
          <a:prstGeom prst="rect">
            <a:avLst/>
          </a:prstGeom>
        </p:spPr>
      </p:pic>
    </p:spTree>
    <p:extLst>
      <p:ext uri="{BB962C8B-B14F-4D97-AF65-F5344CB8AC3E}">
        <p14:creationId xmlns:p14="http://schemas.microsoft.com/office/powerpoint/2010/main" val="466731474"/>
      </p:ext>
    </p:extLst>
  </p:cSld>
  <p:clrMapOvr>
    <a:masterClrMapping/>
  </p:clrMapOvr>
  <p:transition>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32399-A4F3-4E92-9769-DD706C84209E}"/>
              </a:ext>
            </a:extLst>
          </p:cNvPr>
          <p:cNvSpPr>
            <a:spLocks noGrp="1"/>
          </p:cNvSpPr>
          <p:nvPr>
            <p:ph type="title"/>
          </p:nvPr>
        </p:nvSpPr>
        <p:spPr/>
        <p:txBody>
          <a:bodyPr>
            <a:normAutofit/>
          </a:bodyPr>
          <a:lstStyle/>
          <a:p>
            <a:r>
              <a:rPr lang="it-IT" dirty="0"/>
              <a:t>Se faccio per bene il prescrittore cosa succede ?</a:t>
            </a:r>
          </a:p>
        </p:txBody>
      </p:sp>
      <p:sp>
        <p:nvSpPr>
          <p:cNvPr id="3" name="Segnaposto contenuto 2">
            <a:extLst>
              <a:ext uri="{FF2B5EF4-FFF2-40B4-BE49-F238E27FC236}">
                <a16:creationId xmlns:a16="http://schemas.microsoft.com/office/drawing/2014/main" id="{320F6EC9-D061-4B74-BC83-9B99B7B38AE7}"/>
              </a:ext>
            </a:extLst>
          </p:cNvPr>
          <p:cNvSpPr>
            <a:spLocks noGrp="1"/>
          </p:cNvSpPr>
          <p:nvPr>
            <p:ph idx="1"/>
          </p:nvPr>
        </p:nvSpPr>
        <p:spPr>
          <a:xfrm>
            <a:off x="609599" y="2160591"/>
            <a:ext cx="6347714" cy="2132506"/>
          </a:xfrm>
        </p:spPr>
        <p:txBody>
          <a:bodyPr/>
          <a:lstStyle/>
          <a:p>
            <a:r>
              <a:rPr lang="it-IT" dirty="0"/>
              <a:t>Mi premiano ? No</a:t>
            </a:r>
          </a:p>
          <a:p>
            <a:r>
              <a:rPr lang="it-IT" dirty="0"/>
              <a:t>Perché tutto questo non è una valutazione per me ma un obiettivo per il Direttore Generale</a:t>
            </a:r>
          </a:p>
          <a:p>
            <a:r>
              <a:rPr lang="it-IT" dirty="0"/>
              <a:t>E a me ? Niente è mio dovere per evitare sanzioni</a:t>
            </a:r>
          </a:p>
        </p:txBody>
      </p:sp>
      <p:sp>
        <p:nvSpPr>
          <p:cNvPr id="6" name="Segnaposto piè di pagina 5">
            <a:extLst>
              <a:ext uri="{FF2B5EF4-FFF2-40B4-BE49-F238E27FC236}">
                <a16:creationId xmlns:a16="http://schemas.microsoft.com/office/drawing/2014/main" id="{7E2A2549-D555-4B69-8D39-3E04852A9325}"/>
              </a:ext>
            </a:extLst>
          </p:cNvPr>
          <p:cNvSpPr>
            <a:spLocks noGrp="1"/>
          </p:cNvSpPr>
          <p:nvPr>
            <p:ph type="ftr" sz="quarter" idx="11"/>
          </p:nvPr>
        </p:nvSpPr>
        <p:spPr/>
        <p:txBody>
          <a:bodyPr/>
          <a:lstStyle/>
          <a:p>
            <a:r>
              <a:rPr lang="it-IT"/>
              <a:t>FIMMG VITERBO</a:t>
            </a:r>
          </a:p>
        </p:txBody>
      </p:sp>
      <p:pic>
        <p:nvPicPr>
          <p:cNvPr id="5" name="Immagine 4">
            <a:extLst>
              <a:ext uri="{FF2B5EF4-FFF2-40B4-BE49-F238E27FC236}">
                <a16:creationId xmlns:a16="http://schemas.microsoft.com/office/drawing/2014/main" id="{5FE1FCF4-3C9A-4719-A61E-63D6B2B132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0359" y="4286101"/>
            <a:ext cx="1816100" cy="2286000"/>
          </a:xfrm>
          <a:prstGeom prst="rect">
            <a:avLst/>
          </a:prstGeom>
        </p:spPr>
      </p:pic>
    </p:spTree>
    <p:extLst>
      <p:ext uri="{BB962C8B-B14F-4D97-AF65-F5344CB8AC3E}">
        <p14:creationId xmlns:p14="http://schemas.microsoft.com/office/powerpoint/2010/main" val="213964348"/>
      </p:ext>
    </p:extLst>
  </p:cSld>
  <p:clrMapOvr>
    <a:masterClrMapping/>
  </p:clrMapOvr>
  <p:transition>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C818B-C232-498D-A1A8-4FEEC3611107}"/>
              </a:ext>
            </a:extLst>
          </p:cNvPr>
          <p:cNvSpPr>
            <a:spLocks noGrp="1"/>
          </p:cNvSpPr>
          <p:nvPr>
            <p:ph type="title"/>
          </p:nvPr>
        </p:nvSpPr>
        <p:spPr/>
        <p:txBody>
          <a:bodyPr/>
          <a:lstStyle/>
          <a:p>
            <a:r>
              <a:rPr lang="it-IT" dirty="0"/>
              <a:t>Se sbaglio chi mi controlla ?</a:t>
            </a:r>
          </a:p>
        </p:txBody>
      </p:sp>
      <p:sp>
        <p:nvSpPr>
          <p:cNvPr id="3" name="Segnaposto contenuto 2">
            <a:extLst>
              <a:ext uri="{FF2B5EF4-FFF2-40B4-BE49-F238E27FC236}">
                <a16:creationId xmlns:a16="http://schemas.microsoft.com/office/drawing/2014/main" id="{A5598DDC-5F17-491C-9A0B-64EC929C133B}"/>
              </a:ext>
            </a:extLst>
          </p:cNvPr>
          <p:cNvSpPr>
            <a:spLocks noGrp="1"/>
          </p:cNvSpPr>
          <p:nvPr>
            <p:ph idx="1"/>
          </p:nvPr>
        </p:nvSpPr>
        <p:spPr>
          <a:xfrm>
            <a:off x="609598" y="1628800"/>
            <a:ext cx="7058745" cy="3880773"/>
          </a:xfrm>
        </p:spPr>
        <p:txBody>
          <a:bodyPr>
            <a:normAutofit lnSpcReduction="10000"/>
          </a:bodyPr>
          <a:lstStyle/>
          <a:p>
            <a:r>
              <a:rPr lang="it-IT" dirty="0"/>
              <a:t>Dovrebbero essere le </a:t>
            </a:r>
            <a:r>
              <a:rPr lang="it-IT" dirty="0">
                <a:latin typeface="Grotesque Light" panose="020B0604020202020204" pitchFamily="34" charset="0"/>
                <a:cs typeface="Arabic Typesetting" panose="020B0604020202020204" pitchFamily="66" charset="-78"/>
              </a:rPr>
              <a:t>evanescenti</a:t>
            </a:r>
            <a:r>
              <a:rPr lang="it-IT" dirty="0"/>
              <a:t> CAPD</a:t>
            </a:r>
          </a:p>
          <a:p>
            <a:r>
              <a:rPr lang="it-IT" dirty="0"/>
              <a:t>Che, presiedute dal Direttore del Distretto, dovrebbero riunirsi mensilmente per undici mesi l’anno e che dovrebbero valutare l’appropriatezza prescrittiva e proporre al D.G. l’adozione di provvedimenti nei confronti di singoli prescrittori (art. 18  dell’AIR vigente)</a:t>
            </a:r>
          </a:p>
          <a:p>
            <a:r>
              <a:rPr lang="it-IT" dirty="0"/>
              <a:t>I membri delle CAPD hanno diritto ad un rimborso che per i componenti della MG è di 120 euro/seduta oltre le spese di viaggio</a:t>
            </a:r>
          </a:p>
          <a:p>
            <a:r>
              <a:rPr lang="it-IT" dirty="0"/>
              <a:t>Questo rimborso non è mai stato erogato…….ma il MMG deve trovare il tempo per andarci, farsi sostituire, correre tra studio e visite domiciliari GRATIS ET AMORE DEI</a:t>
            </a:r>
          </a:p>
          <a:p>
            <a:r>
              <a:rPr lang="it-IT" dirty="0"/>
              <a:t>Solo doveri e niente diritti ???</a:t>
            </a:r>
          </a:p>
          <a:p>
            <a:pPr marL="36900" indent="0">
              <a:buNone/>
            </a:pPr>
            <a:endParaRPr lang="it-IT" dirty="0"/>
          </a:p>
        </p:txBody>
      </p:sp>
      <p:sp>
        <p:nvSpPr>
          <p:cNvPr id="5" name="Segnaposto piè di pagina 4">
            <a:extLst>
              <a:ext uri="{FF2B5EF4-FFF2-40B4-BE49-F238E27FC236}">
                <a16:creationId xmlns:a16="http://schemas.microsoft.com/office/drawing/2014/main" id="{F71749C0-2F7A-4F42-953C-CA9F2565CF9D}"/>
              </a:ext>
            </a:extLst>
          </p:cNvPr>
          <p:cNvSpPr>
            <a:spLocks noGrp="1"/>
          </p:cNvSpPr>
          <p:nvPr>
            <p:ph type="ftr" sz="quarter" idx="11"/>
          </p:nvPr>
        </p:nvSpPr>
        <p:spPr/>
        <p:txBody>
          <a:bodyPr/>
          <a:lstStyle/>
          <a:p>
            <a:r>
              <a:rPr lang="it-IT"/>
              <a:t>FIMMG VITERBO</a:t>
            </a:r>
          </a:p>
        </p:txBody>
      </p:sp>
      <p:pic>
        <p:nvPicPr>
          <p:cNvPr id="14338" name="Picture 2" descr="Smettere di guardare noi su ClipArt vettoriali etichetta di CCTV"/>
          <p:cNvPicPr>
            <a:picLocks noChangeAspect="1" noChangeArrowheads="1"/>
          </p:cNvPicPr>
          <p:nvPr/>
        </p:nvPicPr>
        <p:blipFill>
          <a:blip r:embed="rId2" cstate="print"/>
          <a:srcRect/>
          <a:stretch>
            <a:fillRect/>
          </a:stretch>
        </p:blipFill>
        <p:spPr bwMode="auto">
          <a:xfrm>
            <a:off x="6286500" y="0"/>
            <a:ext cx="2857500" cy="2047876"/>
          </a:xfrm>
          <a:prstGeom prst="rect">
            <a:avLst/>
          </a:prstGeom>
          <a:noFill/>
        </p:spPr>
      </p:pic>
    </p:spTree>
    <p:extLst>
      <p:ext uri="{BB962C8B-B14F-4D97-AF65-F5344CB8AC3E}">
        <p14:creationId xmlns:p14="http://schemas.microsoft.com/office/powerpoint/2010/main" val="3735477065"/>
      </p:ext>
    </p:extLst>
  </p:cSld>
  <p:clrMapOvr>
    <a:masterClrMapping/>
  </p:clrMapOvr>
  <p:transition>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E636D2-7CC2-418D-8774-7C4530A235C7}"/>
              </a:ext>
            </a:extLst>
          </p:cNvPr>
          <p:cNvSpPr>
            <a:spLocks noGrp="1"/>
          </p:cNvSpPr>
          <p:nvPr>
            <p:ph type="title"/>
          </p:nvPr>
        </p:nvSpPr>
        <p:spPr/>
        <p:txBody>
          <a:bodyPr>
            <a:noAutofit/>
          </a:bodyPr>
          <a:lstStyle/>
          <a:p>
            <a:r>
              <a:rPr lang="it-IT" sz="2800" dirty="0"/>
              <a:t>Ma ci sono casi di inappropriatezza prescrittiva che non vengono attenzionati?</a:t>
            </a:r>
          </a:p>
        </p:txBody>
      </p:sp>
      <p:sp>
        <p:nvSpPr>
          <p:cNvPr id="3" name="Segnaposto contenuto 2">
            <a:extLst>
              <a:ext uri="{FF2B5EF4-FFF2-40B4-BE49-F238E27FC236}">
                <a16:creationId xmlns:a16="http://schemas.microsoft.com/office/drawing/2014/main" id="{7534DB4B-5008-40D5-A626-AFDCBCF19964}"/>
              </a:ext>
            </a:extLst>
          </p:cNvPr>
          <p:cNvSpPr>
            <a:spLocks noGrp="1"/>
          </p:cNvSpPr>
          <p:nvPr>
            <p:ph idx="1"/>
          </p:nvPr>
        </p:nvSpPr>
        <p:spPr>
          <a:xfrm>
            <a:off x="609599" y="1930401"/>
            <a:ext cx="6347714" cy="3082776"/>
          </a:xfrm>
        </p:spPr>
        <p:txBody>
          <a:bodyPr>
            <a:normAutofit lnSpcReduction="10000"/>
          </a:bodyPr>
          <a:lstStyle/>
          <a:p>
            <a:r>
              <a:rPr lang="it-IT" dirty="0"/>
              <a:t>Qualche esempio:</a:t>
            </a:r>
          </a:p>
          <a:p>
            <a:r>
              <a:rPr lang="it-IT" dirty="0"/>
              <a:t>Benzodiazepine : esiste l’ indicazione prescrittiva appropriata ma se non viene rispettata non c’è alcun controllo</a:t>
            </a:r>
          </a:p>
          <a:p>
            <a:r>
              <a:rPr lang="it-IT" dirty="0"/>
              <a:t>Paracetamolo idem come sopra</a:t>
            </a:r>
          </a:p>
          <a:p>
            <a:r>
              <a:rPr lang="it-IT" dirty="0"/>
              <a:t>Quando un farmaco, anche pericoloso, non è a carico del SSN posso prescriverlo più o meno come mi pare.</a:t>
            </a:r>
          </a:p>
          <a:p>
            <a:r>
              <a:rPr lang="it-IT" dirty="0"/>
              <a:t>Ma allora è giusto parlare di APPROPRIATEZZA (cosa che riguarderebbe tutti i farmaci) o è meglio parlare solo di RIDUZIONE DELLA SPESA ?</a:t>
            </a:r>
          </a:p>
          <a:p>
            <a:endParaRPr lang="it-IT" dirty="0"/>
          </a:p>
        </p:txBody>
      </p:sp>
      <p:sp>
        <p:nvSpPr>
          <p:cNvPr id="6" name="Segnaposto piè di pagina 5">
            <a:extLst>
              <a:ext uri="{FF2B5EF4-FFF2-40B4-BE49-F238E27FC236}">
                <a16:creationId xmlns:a16="http://schemas.microsoft.com/office/drawing/2014/main" id="{3EDED498-EC08-4BF4-911D-FAB7979528B2}"/>
              </a:ext>
            </a:extLst>
          </p:cNvPr>
          <p:cNvSpPr>
            <a:spLocks noGrp="1"/>
          </p:cNvSpPr>
          <p:nvPr>
            <p:ph type="ftr" sz="quarter" idx="11"/>
          </p:nvPr>
        </p:nvSpPr>
        <p:spPr/>
        <p:txBody>
          <a:bodyPr/>
          <a:lstStyle/>
          <a:p>
            <a:r>
              <a:rPr lang="it-IT"/>
              <a:t>FIMMG VITERBO</a:t>
            </a:r>
          </a:p>
        </p:txBody>
      </p:sp>
      <p:pic>
        <p:nvPicPr>
          <p:cNvPr id="5" name="Immagine 4">
            <a:extLst>
              <a:ext uri="{FF2B5EF4-FFF2-40B4-BE49-F238E27FC236}">
                <a16:creationId xmlns:a16="http://schemas.microsoft.com/office/drawing/2014/main" id="{B5F14304-4553-4D5B-B676-A2D521876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7" y="5085184"/>
            <a:ext cx="1786107" cy="1659136"/>
          </a:xfrm>
          <a:prstGeom prst="rect">
            <a:avLst/>
          </a:prstGeom>
        </p:spPr>
      </p:pic>
    </p:spTree>
    <p:extLst>
      <p:ext uri="{BB962C8B-B14F-4D97-AF65-F5344CB8AC3E}">
        <p14:creationId xmlns:p14="http://schemas.microsoft.com/office/powerpoint/2010/main" val="872571596"/>
      </p:ext>
    </p:extLst>
  </p:cSld>
  <p:clrMapOvr>
    <a:masterClrMapping/>
  </p:clrMapOvr>
  <p:transition>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35647F-7DFB-4DAF-8801-75EBF535E79D}"/>
              </a:ext>
            </a:extLst>
          </p:cNvPr>
          <p:cNvSpPr>
            <a:spLocks noGrp="1"/>
          </p:cNvSpPr>
          <p:nvPr>
            <p:ph type="title"/>
          </p:nvPr>
        </p:nvSpPr>
        <p:spPr/>
        <p:txBody>
          <a:bodyPr/>
          <a:lstStyle/>
          <a:p>
            <a:r>
              <a:rPr lang="it-IT" dirty="0"/>
              <a:t>DCA 285: cosa succede se prescrivo non rispettandolo?</a:t>
            </a:r>
          </a:p>
        </p:txBody>
      </p:sp>
      <p:sp>
        <p:nvSpPr>
          <p:cNvPr id="3" name="Segnaposto contenuto 2">
            <a:extLst>
              <a:ext uri="{FF2B5EF4-FFF2-40B4-BE49-F238E27FC236}">
                <a16:creationId xmlns:a16="http://schemas.microsoft.com/office/drawing/2014/main" id="{9951A3A1-FB65-49B7-A58B-7C68EE057A54}"/>
              </a:ext>
            </a:extLst>
          </p:cNvPr>
          <p:cNvSpPr>
            <a:spLocks noGrp="1"/>
          </p:cNvSpPr>
          <p:nvPr>
            <p:ph idx="1"/>
          </p:nvPr>
        </p:nvSpPr>
        <p:spPr>
          <a:xfrm>
            <a:off x="609598" y="2160590"/>
            <a:ext cx="7130753" cy="4004714"/>
          </a:xfrm>
        </p:spPr>
        <p:txBody>
          <a:bodyPr>
            <a:normAutofit fontScale="77500" lnSpcReduction="20000"/>
          </a:bodyPr>
          <a:lstStyle/>
          <a:p>
            <a:r>
              <a:rPr lang="it-IT" dirty="0"/>
              <a:t>Il mio comportamento andrebbe valutato dalle ectoplasmatiche CAPD, DGR 1156/02  (Art. 25 ACN vigente e Art. 18 AIR vigente)</a:t>
            </a:r>
          </a:p>
          <a:p>
            <a:r>
              <a:rPr lang="it-IT" dirty="0"/>
              <a:t>Che segnalano il comportamento prescrittivo inappropriato al DG</a:t>
            </a:r>
          </a:p>
          <a:p>
            <a:r>
              <a:rPr lang="it-IT" dirty="0">
                <a:highlight>
                  <a:srgbClr val="FFFF00"/>
                </a:highlight>
              </a:rPr>
              <a:t>Il quale applica l’art. 1 comma 4 della L. 425/96 </a:t>
            </a:r>
            <a:r>
              <a:rPr lang="it-IT" dirty="0"/>
              <a:t>ovvero:4. Le aziende sanitarie locali e le aziende ospedaliere curano l'informazione e l'aggiornamento del medico prescrittore </a:t>
            </a:r>
            <a:r>
              <a:rPr lang="it-IT" dirty="0" err="1"/>
              <a:t>nonche</a:t>
            </a:r>
            <a:r>
              <a:rPr lang="it-IT" dirty="0"/>
              <a:t>' i controlli obbligatori, basati su appositi registri o altri idonei strumenti, necessari ad assicurare che la prescrizione dei medicinali rimborsabili a carico del Servizio sanitario nazionale sia conforme alle condizioni e alle limitazioni previste dai provvedimenti della Commissione unica del farmaco e che gli appositi moduli del Servizio sanitario nazionale non siano utilizzati per medicinali non ammessi a rimborso. </a:t>
            </a:r>
            <a:r>
              <a:rPr lang="it-IT" dirty="0">
                <a:highlight>
                  <a:srgbClr val="FFFF00"/>
                </a:highlight>
              </a:rPr>
              <a:t>Qualora dal controllo risulti che un medico abbia prescritto un medicinale senza osservare le condizioni e le limitazioni citate, l'azienda sanitaria locale, dopo aver richiesto al medico stesso le ragioni della mancata osservanza, ove ritenga insoddisfacente le motivazioni addotte, informa del fatto l'ordine al quale appartiene il sanitario, </a:t>
            </a:r>
            <a:r>
              <a:rPr lang="it-IT" dirty="0" err="1">
                <a:highlight>
                  <a:srgbClr val="FFFF00"/>
                </a:highlight>
              </a:rPr>
              <a:t>nonche</a:t>
            </a:r>
            <a:r>
              <a:rPr lang="it-IT" dirty="0">
                <a:highlight>
                  <a:srgbClr val="FFFF00"/>
                </a:highlight>
              </a:rPr>
              <a:t>' il Ministero della </a:t>
            </a:r>
            <a:r>
              <a:rPr lang="it-IT" dirty="0" err="1">
                <a:highlight>
                  <a:srgbClr val="FFFF00"/>
                </a:highlight>
              </a:rPr>
              <a:t>sanita'</a:t>
            </a:r>
            <a:r>
              <a:rPr lang="it-IT" dirty="0">
                <a:highlight>
                  <a:srgbClr val="FFFF00"/>
                </a:highlight>
              </a:rPr>
              <a:t>, per i provvedimenti di rispettiva competenza. Il medico </a:t>
            </a:r>
            <a:r>
              <a:rPr lang="it-IT" dirty="0" err="1">
                <a:highlight>
                  <a:srgbClr val="FFFF00"/>
                </a:highlight>
              </a:rPr>
              <a:t>e'</a:t>
            </a:r>
            <a:r>
              <a:rPr lang="it-IT" dirty="0">
                <a:highlight>
                  <a:srgbClr val="FFFF00"/>
                </a:highlight>
              </a:rPr>
              <a:t> tenuto a rimborsare al Servizio sanitario nazionale il farmaco indebitamente prescritto.</a:t>
            </a:r>
            <a:r>
              <a:rPr lang="it-IT" dirty="0"/>
              <a:t> A partire dal 1 gennaio 1997, le aziende sanitarie locali inviano alle regioni e al Ministero della </a:t>
            </a:r>
            <a:r>
              <a:rPr lang="it-IT" dirty="0" err="1"/>
              <a:t>sanita'</a:t>
            </a:r>
            <a:r>
              <a:rPr lang="it-IT" dirty="0"/>
              <a:t> relazioni trimestrali sui controlli effettuati e sulle misure adottate ai sensi del presente comma.</a:t>
            </a:r>
          </a:p>
          <a:p>
            <a:endParaRPr lang="it-IT" dirty="0"/>
          </a:p>
        </p:txBody>
      </p:sp>
      <p:sp>
        <p:nvSpPr>
          <p:cNvPr id="5" name="Segnaposto piè di pagina 4">
            <a:extLst>
              <a:ext uri="{FF2B5EF4-FFF2-40B4-BE49-F238E27FC236}">
                <a16:creationId xmlns:a16="http://schemas.microsoft.com/office/drawing/2014/main" id="{CF182354-C653-4142-8318-8C3BE8A18FAA}"/>
              </a:ext>
            </a:extLst>
          </p:cNvPr>
          <p:cNvSpPr>
            <a:spLocks noGrp="1"/>
          </p:cNvSpPr>
          <p:nvPr>
            <p:ph type="ftr" sz="quarter" idx="11"/>
          </p:nvPr>
        </p:nvSpPr>
        <p:spPr/>
        <p:txBody>
          <a:bodyPr/>
          <a:lstStyle/>
          <a:p>
            <a:r>
              <a:rPr lang="it-IT"/>
              <a:t>FIMMG VITERBO</a:t>
            </a:r>
          </a:p>
        </p:txBody>
      </p:sp>
      <p:pic>
        <p:nvPicPr>
          <p:cNvPr id="12290" name="Picture 2" descr="Immagine vettoriale di vecchio stile pistola"/>
          <p:cNvPicPr>
            <a:picLocks noChangeAspect="1" noChangeArrowheads="1"/>
          </p:cNvPicPr>
          <p:nvPr/>
        </p:nvPicPr>
        <p:blipFill>
          <a:blip r:embed="rId3" cstate="print"/>
          <a:srcRect/>
          <a:stretch>
            <a:fillRect/>
          </a:stretch>
        </p:blipFill>
        <p:spPr bwMode="auto">
          <a:xfrm>
            <a:off x="6516216" y="692696"/>
            <a:ext cx="2627784" cy="1772816"/>
          </a:xfrm>
          <a:prstGeom prst="rect">
            <a:avLst/>
          </a:prstGeom>
          <a:noFill/>
        </p:spPr>
      </p:pic>
    </p:spTree>
    <p:extLst>
      <p:ext uri="{BB962C8B-B14F-4D97-AF65-F5344CB8AC3E}">
        <p14:creationId xmlns:p14="http://schemas.microsoft.com/office/powerpoint/2010/main" val="889898889"/>
      </p:ext>
    </p:extLst>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Le norme prescrittive - però- vanno rispettate da tutti</a:t>
            </a:r>
          </a:p>
        </p:txBody>
      </p:sp>
      <p:sp>
        <p:nvSpPr>
          <p:cNvPr id="3" name="Segnaposto contenuto 2"/>
          <p:cNvSpPr>
            <a:spLocks noGrp="1"/>
          </p:cNvSpPr>
          <p:nvPr>
            <p:ph idx="1"/>
          </p:nvPr>
        </p:nvSpPr>
        <p:spPr>
          <a:xfrm>
            <a:off x="683567" y="1844824"/>
            <a:ext cx="6273745" cy="2016224"/>
          </a:xfrm>
        </p:spPr>
        <p:txBody>
          <a:bodyPr>
            <a:noAutofit/>
          </a:bodyPr>
          <a:lstStyle/>
          <a:p>
            <a:r>
              <a:rPr lang="it-IT" sz="1400" dirty="0"/>
              <a:t>Così come le norme del codice della strada vanno rispettate da utilitarie, autobus, camion, motociclette, bici</a:t>
            </a:r>
          </a:p>
          <a:p>
            <a:r>
              <a:rPr lang="it-IT" sz="1400" dirty="0"/>
              <a:t>Anche le norme prescrittive devono essere rispettate da MMG, Specialisti, Professori Universitari</a:t>
            </a:r>
          </a:p>
          <a:p>
            <a:r>
              <a:rPr lang="it-IT" sz="1400" dirty="0"/>
              <a:t>Quando il semaforo è rosso ci si ferma </a:t>
            </a:r>
            <a:r>
              <a:rPr lang="it-IT" sz="1400" dirty="0" err="1"/>
              <a:t>tutti….non</a:t>
            </a:r>
            <a:r>
              <a:rPr lang="it-IT" sz="1400" dirty="0"/>
              <a:t> solo i </a:t>
            </a:r>
            <a:r>
              <a:rPr lang="it-IT" sz="1400" dirty="0" err="1"/>
              <a:t>MMG…</a:t>
            </a:r>
            <a:r>
              <a:rPr lang="it-IT" sz="1400" dirty="0"/>
              <a:t> ma non è </a:t>
            </a:r>
            <a:r>
              <a:rPr lang="it-IT" sz="1400" dirty="0" err="1"/>
              <a:t>così….c</a:t>
            </a:r>
            <a:r>
              <a:rPr lang="it-IT" sz="1400" dirty="0"/>
              <a:t>’è chi se ne disinteressa totalmente</a:t>
            </a:r>
          </a:p>
          <a:p>
            <a:r>
              <a:rPr lang="it-IT" sz="1400" dirty="0"/>
              <a:t>Tutto questo crea il caos</a:t>
            </a:r>
          </a:p>
        </p:txBody>
      </p:sp>
      <p:sp>
        <p:nvSpPr>
          <p:cNvPr id="5" name="Segnaposto piè di pagina 4">
            <a:extLst>
              <a:ext uri="{FF2B5EF4-FFF2-40B4-BE49-F238E27FC236}">
                <a16:creationId xmlns:a16="http://schemas.microsoft.com/office/drawing/2014/main" id="{B2B7D9DE-9E87-4B0E-ADCC-38912E77F0B3}"/>
              </a:ext>
            </a:extLst>
          </p:cNvPr>
          <p:cNvSpPr>
            <a:spLocks noGrp="1"/>
          </p:cNvSpPr>
          <p:nvPr>
            <p:ph type="ftr" sz="quarter" idx="11"/>
          </p:nvPr>
        </p:nvSpPr>
        <p:spPr/>
        <p:txBody>
          <a:bodyPr/>
          <a:lstStyle/>
          <a:p>
            <a:r>
              <a:rPr lang="it-IT"/>
              <a:t>FIMMG VITERBO</a:t>
            </a:r>
          </a:p>
        </p:txBody>
      </p:sp>
      <p:pic>
        <p:nvPicPr>
          <p:cNvPr id="7" name="Immagine 6">
            <a:extLst>
              <a:ext uri="{FF2B5EF4-FFF2-40B4-BE49-F238E27FC236}">
                <a16:creationId xmlns:a16="http://schemas.microsoft.com/office/drawing/2014/main" id="{B9F241D5-2F5F-4459-9686-E0B7B11828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6028" y="3785525"/>
            <a:ext cx="3048000" cy="2438400"/>
          </a:xfrm>
          <a:prstGeom prst="rect">
            <a:avLst/>
          </a:prstGeom>
        </p:spPr>
      </p:pic>
      <p:pic>
        <p:nvPicPr>
          <p:cNvPr id="6" name="Immagine 5">
            <a:extLst>
              <a:ext uri="{FF2B5EF4-FFF2-40B4-BE49-F238E27FC236}">
                <a16:creationId xmlns:a16="http://schemas.microsoft.com/office/drawing/2014/main" id="{6D8E6539-9B03-4A93-BF5A-9D1060EA2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543" y="4242820"/>
            <a:ext cx="1479281" cy="1058388"/>
          </a:xfrm>
          <a:prstGeom prst="rect">
            <a:avLst/>
          </a:prstGeom>
        </p:spPr>
      </p:pic>
    </p:spTree>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609600"/>
            <a:ext cx="6347713" cy="947192"/>
          </a:xfrm>
        </p:spPr>
        <p:txBody>
          <a:bodyPr/>
          <a:lstStyle/>
          <a:p>
            <a:r>
              <a:rPr lang="it-IT" dirty="0"/>
              <a:t>Ma non va tutto male</a:t>
            </a:r>
          </a:p>
        </p:txBody>
      </p:sp>
      <p:pic>
        <p:nvPicPr>
          <p:cNvPr id="5" name="Segnaposto contenuto 4"/>
          <p:cNvPicPr>
            <a:picLocks noGrp="1" noChangeAspect="1"/>
          </p:cNvPicPr>
          <p:nvPr>
            <p:ph idx="1"/>
          </p:nvPr>
        </p:nvPicPr>
        <p:blipFill>
          <a:blip r:embed="rId2" cstate="print"/>
          <a:stretch>
            <a:fillRect/>
          </a:stretch>
        </p:blipFill>
        <p:spPr>
          <a:xfrm>
            <a:off x="971600" y="1700808"/>
            <a:ext cx="6036280" cy="4176464"/>
          </a:xfrm>
          <a:prstGeom prst="rect">
            <a:avLst/>
          </a:prstGeom>
        </p:spPr>
      </p:pic>
      <p:sp>
        <p:nvSpPr>
          <p:cNvPr id="4" name="Segnaposto piè di pagina 3"/>
          <p:cNvSpPr>
            <a:spLocks noGrp="1"/>
          </p:cNvSpPr>
          <p:nvPr>
            <p:ph type="ftr" sz="quarter" idx="11"/>
          </p:nvPr>
        </p:nvSpPr>
        <p:spPr/>
        <p:txBody>
          <a:bodyPr/>
          <a:lstStyle/>
          <a:p>
            <a:r>
              <a:rPr lang="it-IT"/>
              <a:t>FIMMG VITERBO</a:t>
            </a:r>
          </a:p>
        </p:txBody>
      </p:sp>
      <p:pic>
        <p:nvPicPr>
          <p:cNvPr id="6" name="Immagine 5">
            <a:extLst>
              <a:ext uri="{FF2B5EF4-FFF2-40B4-BE49-F238E27FC236}">
                <a16:creationId xmlns:a16="http://schemas.microsoft.com/office/drawing/2014/main" id="{14EAAF73-9FDD-47C5-B628-9D7AC08643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3399217"/>
            <a:ext cx="1428750" cy="1238250"/>
          </a:xfrm>
          <a:prstGeom prst="rect">
            <a:avLst/>
          </a:prstGeom>
        </p:spPr>
      </p:pic>
    </p:spTree>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ECE694-5D00-4BCE-B719-00B53FAFEA9E}"/>
              </a:ext>
            </a:extLst>
          </p:cNvPr>
          <p:cNvSpPr>
            <a:spLocks noGrp="1"/>
          </p:cNvSpPr>
          <p:nvPr>
            <p:ph type="title"/>
          </p:nvPr>
        </p:nvSpPr>
        <p:spPr/>
        <p:txBody>
          <a:bodyPr/>
          <a:lstStyle/>
          <a:p>
            <a:pPr algn="ctr"/>
            <a:r>
              <a:rPr lang="it-IT" dirty="0"/>
              <a:t>DCA 285/2018: il punto di vista del MMG</a:t>
            </a:r>
          </a:p>
        </p:txBody>
      </p:sp>
      <p:sp>
        <p:nvSpPr>
          <p:cNvPr id="3" name="Segnaposto contenuto 2">
            <a:extLst>
              <a:ext uri="{FF2B5EF4-FFF2-40B4-BE49-F238E27FC236}">
                <a16:creationId xmlns:a16="http://schemas.microsoft.com/office/drawing/2014/main" id="{C7B5F556-00F6-4873-8442-1F10904559C5}"/>
              </a:ext>
            </a:extLst>
          </p:cNvPr>
          <p:cNvSpPr>
            <a:spLocks noGrp="1"/>
          </p:cNvSpPr>
          <p:nvPr>
            <p:ph idx="1"/>
          </p:nvPr>
        </p:nvSpPr>
        <p:spPr>
          <a:xfrm>
            <a:off x="395536" y="1700807"/>
            <a:ext cx="7704856" cy="2736305"/>
          </a:xfrm>
        </p:spPr>
        <p:txBody>
          <a:bodyPr>
            <a:normAutofit/>
          </a:bodyPr>
          <a:lstStyle/>
          <a:p>
            <a:pPr algn="ctr"/>
            <a:r>
              <a:rPr lang="it-IT" sz="1600" dirty="0"/>
              <a:t>Una complicazione in più ?</a:t>
            </a:r>
          </a:p>
          <a:p>
            <a:pPr algn="ctr"/>
            <a:r>
              <a:rPr lang="it-IT" sz="1600" dirty="0"/>
              <a:t>Noi MMG siamo stanchi, esauriti, il fondo del barile è stato raschiato.</a:t>
            </a:r>
          </a:p>
          <a:p>
            <a:pPr algn="ctr"/>
            <a:r>
              <a:rPr lang="it-IT" sz="1600" dirty="0"/>
              <a:t>L’impressione dei MMG è che appropriatezza sia una parola utilizzata per dire: dovete prescrivere il farmaco che costa meno </a:t>
            </a:r>
          </a:p>
          <a:p>
            <a:pPr algn="ctr"/>
            <a:r>
              <a:rPr lang="it-IT" sz="1600" dirty="0"/>
              <a:t>Questo è condivisibile in uno stato dove il SERVIZIO SANITARIO è SOCIALE e UGUALE PER TUTTI ma il livello di pressione esercitato sui MMG è ai limiti del sopportabile….</a:t>
            </a:r>
          </a:p>
          <a:p>
            <a:pPr algn="ctr"/>
            <a:r>
              <a:rPr lang="it-IT" sz="1600" dirty="0"/>
              <a:t>Comunque andiamo avanti…..</a:t>
            </a:r>
          </a:p>
        </p:txBody>
      </p:sp>
      <p:sp>
        <p:nvSpPr>
          <p:cNvPr id="5" name="Segnaposto piè di pagina 4">
            <a:extLst>
              <a:ext uri="{FF2B5EF4-FFF2-40B4-BE49-F238E27FC236}">
                <a16:creationId xmlns:a16="http://schemas.microsoft.com/office/drawing/2014/main" id="{6CC8E41D-7762-4448-B8D0-DF91A209AA5A}"/>
              </a:ext>
            </a:extLst>
          </p:cNvPr>
          <p:cNvSpPr>
            <a:spLocks noGrp="1"/>
          </p:cNvSpPr>
          <p:nvPr>
            <p:ph type="ftr" sz="quarter" idx="11"/>
          </p:nvPr>
        </p:nvSpPr>
        <p:spPr/>
        <p:txBody>
          <a:bodyPr/>
          <a:lstStyle/>
          <a:p>
            <a:r>
              <a:rPr lang="it-IT"/>
              <a:t>FIMMG VITERBO</a:t>
            </a:r>
          </a:p>
        </p:txBody>
      </p:sp>
      <p:pic>
        <p:nvPicPr>
          <p:cNvPr id="25602" name="Picture 2" descr="Click to view"/>
          <p:cNvPicPr>
            <a:picLocks noChangeAspect="1" noChangeArrowheads="1"/>
          </p:cNvPicPr>
          <p:nvPr/>
        </p:nvPicPr>
        <p:blipFill>
          <a:blip r:embed="rId2" cstate="print"/>
          <a:srcRect/>
          <a:stretch>
            <a:fillRect/>
          </a:stretch>
        </p:blipFill>
        <p:spPr bwMode="auto">
          <a:xfrm>
            <a:off x="2771800" y="4365104"/>
            <a:ext cx="2095500" cy="2076450"/>
          </a:xfrm>
          <a:prstGeom prst="rect">
            <a:avLst/>
          </a:prstGeom>
          <a:noFill/>
        </p:spPr>
      </p:pic>
    </p:spTree>
    <p:extLst>
      <p:ext uri="{BB962C8B-B14F-4D97-AF65-F5344CB8AC3E}">
        <p14:creationId xmlns:p14="http://schemas.microsoft.com/office/powerpoint/2010/main" val="728349444"/>
      </p:ext>
    </p:extLst>
  </p:cSld>
  <p:clrMapOvr>
    <a:masterClrMapping/>
  </p:clrMapOvr>
  <p:transition>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NON LO DICE SOLO LA FIMMG</a:t>
            </a:r>
          </a:p>
        </p:txBody>
      </p:sp>
      <p:sp>
        <p:nvSpPr>
          <p:cNvPr id="3" name="Segnaposto contenuto 2"/>
          <p:cNvSpPr>
            <a:spLocks noGrp="1"/>
          </p:cNvSpPr>
          <p:nvPr>
            <p:ph idx="1"/>
          </p:nvPr>
        </p:nvSpPr>
        <p:spPr>
          <a:xfrm>
            <a:off x="609598" y="2160590"/>
            <a:ext cx="6626697" cy="3880773"/>
          </a:xfrm>
        </p:spPr>
        <p:txBody>
          <a:bodyPr>
            <a:normAutofit fontScale="92500" lnSpcReduction="20000"/>
          </a:bodyPr>
          <a:lstStyle/>
          <a:p>
            <a:pPr algn="just"/>
            <a:r>
              <a:rPr lang="it-IT" dirty="0">
                <a:solidFill>
                  <a:srgbClr val="141215"/>
                </a:solidFill>
                <a:latin typeface="SoleSerifText-Regular" charset="0"/>
                <a:ea typeface="Calibri" charset="0"/>
                <a:cs typeface="SoleSerifText-Regular" charset="0"/>
              </a:rPr>
              <a:t>E’ una sentenza molto complessa:</a:t>
            </a:r>
          </a:p>
          <a:p>
            <a:pPr algn="just"/>
            <a:r>
              <a:rPr lang="it-IT" dirty="0">
                <a:solidFill>
                  <a:srgbClr val="141215"/>
                </a:solidFill>
                <a:latin typeface="SoleSerifText-Regular" charset="0"/>
                <a:ea typeface="Calibri" charset="0"/>
                <a:cs typeface="SoleSerifText-Regular" charset="0"/>
              </a:rPr>
              <a:t>In estrema sintesi la Regione Veneto aveva avanzato dubbi di legittimità costituzionale in merito, oltre ad altro,  al Decreto sull’appropriatezza, cosiddetto Decreto </a:t>
            </a:r>
            <a:r>
              <a:rPr lang="it-IT" dirty="0" err="1">
                <a:solidFill>
                  <a:srgbClr val="141215"/>
                </a:solidFill>
                <a:latin typeface="SoleSerifText-Regular" charset="0"/>
                <a:ea typeface="Calibri" charset="0"/>
                <a:cs typeface="SoleSerifText-Regular" charset="0"/>
              </a:rPr>
              <a:t>Lorenzin</a:t>
            </a:r>
            <a:r>
              <a:rPr lang="it-IT" dirty="0">
                <a:solidFill>
                  <a:srgbClr val="141215"/>
                </a:solidFill>
                <a:latin typeface="SoleSerifText-Regular" charset="0"/>
                <a:ea typeface="Calibri" charset="0"/>
                <a:cs typeface="SoleSerifText-Regular" charset="0"/>
              </a:rPr>
              <a:t>.</a:t>
            </a:r>
          </a:p>
          <a:p>
            <a:pPr algn="just"/>
            <a:r>
              <a:rPr lang="it-IT" dirty="0">
                <a:solidFill>
                  <a:srgbClr val="141215"/>
                </a:solidFill>
                <a:latin typeface="SoleSerifText-Regular" charset="0"/>
                <a:ea typeface="Calibri" charset="0"/>
                <a:cs typeface="SoleSerifText-Regular" charset="0"/>
              </a:rPr>
              <a:t>La Corte costituzionale rigetta con tale sentenza le censure avanzate dalla regione Veneto, ma dispone che solo alla luce dell’ interpretazione fornita dalla Corte stessa le norme siano valide da un punto di vista costituzionale, in quanto</a:t>
            </a:r>
            <a:r>
              <a:rPr lang="it-IT" b="1" dirty="0">
                <a:latin typeface="Helvetica" charset="0"/>
                <a:ea typeface="Calibri" charset="0"/>
                <a:cs typeface="Helvetica" charset="0"/>
              </a:rPr>
              <a:t> “</a:t>
            </a:r>
            <a:r>
              <a:rPr lang="is-IS" b="1" dirty="0">
                <a:latin typeface="Helvetica" charset="0"/>
                <a:ea typeface="Calibri" charset="0"/>
                <a:cs typeface="Helvetica" charset="0"/>
              </a:rPr>
              <a:t>…</a:t>
            </a:r>
            <a:r>
              <a:rPr lang="it-IT" b="1" dirty="0">
                <a:latin typeface="Helvetica" charset="0"/>
                <a:ea typeface="Calibri" charset="0"/>
                <a:cs typeface="Helvetica" charset="0"/>
              </a:rPr>
              <a:t>esse non possono assolutamente conculcare il libero esercizio della professione medica, ma costituiscono un semplice invito a motivare scostamenti rilevanti dai protocolli”</a:t>
            </a:r>
            <a:endParaRPr lang="it-IT" dirty="0">
              <a:solidFill>
                <a:srgbClr val="141215"/>
              </a:solidFill>
              <a:latin typeface="SoleSerifText-Regular" charset="0"/>
              <a:ea typeface="Calibri" charset="0"/>
              <a:cs typeface="SoleSerifText-Regular" charset="0"/>
            </a:endParaRPr>
          </a:p>
          <a:p>
            <a:pPr algn="just"/>
            <a:r>
              <a:rPr lang="it-IT" dirty="0">
                <a:solidFill>
                  <a:srgbClr val="141215"/>
                </a:solidFill>
                <a:latin typeface="SoleSerifText-Regular" charset="0"/>
                <a:ea typeface="Calibri" charset="0"/>
                <a:cs typeface="SoleSerifText-Regular" charset="0"/>
              </a:rPr>
              <a:t>In caso contrario, afferma la Corte, sarebbero sì incostituzionali essendo “incompatibile un sindacato (ndr termine giuridico in questo caso, inteso come controllo amministrativo e/o gestionale) </a:t>
            </a:r>
            <a:r>
              <a:rPr lang="it-IT" b="1" dirty="0">
                <a:solidFill>
                  <a:srgbClr val="141215"/>
                </a:solidFill>
                <a:latin typeface="SoleSerifText-Regular" charset="0"/>
                <a:ea typeface="Calibri" charset="0"/>
                <a:cs typeface="SoleSerifText-Regular" charset="0"/>
              </a:rPr>
              <a:t>politico o meramente finanziario sulle prescrizioni mediche.”</a:t>
            </a:r>
            <a:endParaRPr lang="it-IT" sz="1200" b="1" dirty="0">
              <a:latin typeface="Times New Roman" charset="0"/>
              <a:ea typeface="Calibri" charset="0"/>
            </a:endParaRPr>
          </a:p>
          <a:p>
            <a:endParaRPr lang="it-IT" dirty="0"/>
          </a:p>
        </p:txBody>
      </p:sp>
      <p:sp>
        <p:nvSpPr>
          <p:cNvPr id="4" name="Segnaposto piè di pagina 3"/>
          <p:cNvSpPr>
            <a:spLocks noGrp="1"/>
          </p:cNvSpPr>
          <p:nvPr>
            <p:ph type="ftr" sz="quarter" idx="11"/>
          </p:nvPr>
        </p:nvSpPr>
        <p:spPr/>
        <p:txBody>
          <a:bodyPr/>
          <a:lstStyle/>
          <a:p>
            <a:r>
              <a:rPr lang="it-IT"/>
              <a:t>FIMMG VITERBO</a:t>
            </a:r>
          </a:p>
        </p:txBody>
      </p:sp>
      <p:pic>
        <p:nvPicPr>
          <p:cNvPr id="8194" name="Picture 2" descr="Ordine esecutivo"/>
          <p:cNvPicPr>
            <a:picLocks noChangeAspect="1" noChangeArrowheads="1"/>
          </p:cNvPicPr>
          <p:nvPr/>
        </p:nvPicPr>
        <p:blipFill>
          <a:blip r:embed="rId2" cstate="print"/>
          <a:srcRect/>
          <a:stretch>
            <a:fillRect/>
          </a:stretch>
        </p:blipFill>
        <p:spPr bwMode="auto">
          <a:xfrm>
            <a:off x="7092280" y="548680"/>
            <a:ext cx="1314450" cy="2857500"/>
          </a:xfrm>
          <a:prstGeom prst="rect">
            <a:avLst/>
          </a:prstGeom>
          <a:noFill/>
        </p:spPr>
      </p:pic>
    </p:spTree>
  </p:cSld>
  <p:clrMapOvr>
    <a:masterClrMapping/>
  </p:clrMapOvr>
  <p:transition>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Più Autorevole della FIMMG</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547664" y="1245914"/>
            <a:ext cx="4219186" cy="3881437"/>
          </a:xfrm>
          <a:prstGeom prst="rect">
            <a:avLst/>
          </a:prstGeom>
          <a:noFill/>
          <a:ln w="9525">
            <a:noFill/>
            <a:miter lim="800000"/>
            <a:headEnd/>
            <a:tailEnd/>
          </a:ln>
        </p:spPr>
      </p:pic>
      <p:sp>
        <p:nvSpPr>
          <p:cNvPr id="4" name="Segnaposto piè di pagina 3"/>
          <p:cNvSpPr>
            <a:spLocks noGrp="1"/>
          </p:cNvSpPr>
          <p:nvPr>
            <p:ph type="ftr" sz="quarter" idx="11"/>
          </p:nvPr>
        </p:nvSpPr>
        <p:spPr/>
        <p:txBody>
          <a:bodyPr/>
          <a:lstStyle/>
          <a:p>
            <a:r>
              <a:rPr lang="it-IT"/>
              <a:t>FIMMG VITERBO</a:t>
            </a:r>
          </a:p>
        </p:txBody>
      </p:sp>
      <p:pic>
        <p:nvPicPr>
          <p:cNvPr id="5" name="Immagine 4">
            <a:extLst>
              <a:ext uri="{FF2B5EF4-FFF2-40B4-BE49-F238E27FC236}">
                <a16:creationId xmlns:a16="http://schemas.microsoft.com/office/drawing/2014/main" id="{D57203CB-1E23-4468-B422-62469B906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276872"/>
            <a:ext cx="2220838" cy="2102346"/>
          </a:xfrm>
          <a:prstGeom prst="rect">
            <a:avLst/>
          </a:prstGeom>
        </p:spPr>
      </p:pic>
    </p:spTree>
  </p:cSld>
  <p:clrMapOvr>
    <a:masterClrMapping/>
  </p:clrMapOvr>
  <p:transition>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a:t>La Corte dei Conti risponde alla Procura che ha citato in giudizio cinque MMG della ASL di Avellino</a:t>
            </a:r>
          </a:p>
        </p:txBody>
      </p:sp>
      <p:pic>
        <p:nvPicPr>
          <p:cNvPr id="1026" name="Picture 2"/>
          <p:cNvPicPr>
            <a:picLocks noGrp="1" noChangeAspect="1" noChangeArrowheads="1"/>
          </p:cNvPicPr>
          <p:nvPr>
            <p:ph idx="1"/>
          </p:nvPr>
        </p:nvPicPr>
        <p:blipFill>
          <a:blip r:embed="rId2" cstate="print"/>
          <a:stretch>
            <a:fillRect/>
          </a:stretch>
        </p:blipFill>
        <p:spPr bwMode="auto">
          <a:xfrm>
            <a:off x="609600" y="2501069"/>
            <a:ext cx="6348413" cy="3200475"/>
          </a:xfrm>
          <a:prstGeom prst="rect">
            <a:avLst/>
          </a:prstGeom>
          <a:noFill/>
          <a:ln w="9525">
            <a:noFill/>
            <a:miter lim="800000"/>
            <a:headEnd/>
            <a:tailEnd/>
          </a:ln>
        </p:spPr>
      </p:pic>
      <p:sp>
        <p:nvSpPr>
          <p:cNvPr id="4" name="Segnaposto piè di pagina 3"/>
          <p:cNvSpPr>
            <a:spLocks noGrp="1"/>
          </p:cNvSpPr>
          <p:nvPr>
            <p:ph type="ftr" sz="quarter" idx="11"/>
          </p:nvPr>
        </p:nvSpPr>
        <p:spPr/>
        <p:txBody>
          <a:bodyPr/>
          <a:lstStyle/>
          <a:p>
            <a:r>
              <a:rPr lang="it-IT"/>
              <a:t>FIMMG VITERBO</a:t>
            </a:r>
          </a:p>
        </p:txBody>
      </p:sp>
      <p:pic>
        <p:nvPicPr>
          <p:cNvPr id="7" name="Immagine 6">
            <a:extLst>
              <a:ext uri="{FF2B5EF4-FFF2-40B4-BE49-F238E27FC236}">
                <a16:creationId xmlns:a16="http://schemas.microsoft.com/office/drawing/2014/main" id="{A8C73C66-D407-4C53-ABFE-4ABB84060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3717032"/>
            <a:ext cx="695325" cy="952500"/>
          </a:xfrm>
          <a:prstGeom prst="rect">
            <a:avLst/>
          </a:prstGeom>
        </p:spPr>
      </p:pic>
    </p:spTree>
  </p:cSld>
  <p:clrMapOvr>
    <a:masterClrMapping/>
  </p:clrMapOvr>
  <p:transition>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01439" y="523661"/>
            <a:ext cx="6346825" cy="2880320"/>
          </a:xfrm>
          <a:prstGeom prst="rect">
            <a:avLst/>
          </a:prstGeom>
          <a:noFill/>
          <a:ln w="9525">
            <a:noFill/>
            <a:miter lim="800000"/>
            <a:headEnd/>
            <a:tailEnd/>
          </a:ln>
        </p:spPr>
      </p:pic>
      <p:sp>
        <p:nvSpPr>
          <p:cNvPr id="4" name="Segnaposto piè di pagina 3"/>
          <p:cNvSpPr>
            <a:spLocks noGrp="1"/>
          </p:cNvSpPr>
          <p:nvPr>
            <p:ph type="ftr" sz="quarter" idx="11"/>
          </p:nvPr>
        </p:nvSpPr>
        <p:spPr/>
        <p:txBody>
          <a:bodyPr/>
          <a:lstStyle/>
          <a:p>
            <a:r>
              <a:rPr lang="it-IT"/>
              <a:t>FIMMG VITERBO</a:t>
            </a:r>
          </a:p>
        </p:txBody>
      </p:sp>
      <p:pic>
        <p:nvPicPr>
          <p:cNvPr id="2051" name="Picture 3"/>
          <p:cNvPicPr>
            <a:picLocks noChangeAspect="1" noChangeArrowheads="1"/>
          </p:cNvPicPr>
          <p:nvPr/>
        </p:nvPicPr>
        <p:blipFill>
          <a:blip r:embed="rId3" cstate="print"/>
          <a:srcRect/>
          <a:stretch>
            <a:fillRect/>
          </a:stretch>
        </p:blipFill>
        <p:spPr bwMode="auto">
          <a:xfrm>
            <a:off x="611560" y="3501008"/>
            <a:ext cx="6336704" cy="3195066"/>
          </a:xfrm>
          <a:prstGeom prst="rect">
            <a:avLst/>
          </a:prstGeom>
          <a:noFill/>
          <a:ln w="9525">
            <a:noFill/>
            <a:miter lim="800000"/>
            <a:headEnd/>
            <a:tailEnd/>
          </a:ln>
        </p:spPr>
      </p:pic>
      <p:sp>
        <p:nvSpPr>
          <p:cNvPr id="6" name="Rettangolo 5">
            <a:extLst>
              <a:ext uri="{FF2B5EF4-FFF2-40B4-BE49-F238E27FC236}">
                <a16:creationId xmlns:a16="http://schemas.microsoft.com/office/drawing/2014/main" id="{C4DA8DE7-FFEE-4FE5-9111-A1B318B0ADFC}"/>
              </a:ext>
            </a:extLst>
          </p:cNvPr>
          <p:cNvSpPr/>
          <p:nvPr/>
        </p:nvSpPr>
        <p:spPr>
          <a:xfrm>
            <a:off x="683568" y="570167"/>
            <a:ext cx="2376264" cy="2665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9" name="CasellaDiTesto 8">
            <a:extLst>
              <a:ext uri="{FF2B5EF4-FFF2-40B4-BE49-F238E27FC236}">
                <a16:creationId xmlns:a16="http://schemas.microsoft.com/office/drawing/2014/main" id="{9B22EF9B-D608-46EA-B349-C7609C115F22}"/>
              </a:ext>
            </a:extLst>
          </p:cNvPr>
          <p:cNvSpPr txBox="1"/>
          <p:nvPr/>
        </p:nvSpPr>
        <p:spPr>
          <a:xfrm>
            <a:off x="683568" y="476672"/>
            <a:ext cx="2376264" cy="369332"/>
          </a:xfrm>
          <a:prstGeom prst="rect">
            <a:avLst/>
          </a:prstGeom>
          <a:noFill/>
        </p:spPr>
        <p:txBody>
          <a:bodyPr wrap="square" rtlCol="0">
            <a:spAutoFit/>
          </a:bodyPr>
          <a:lstStyle/>
          <a:p>
            <a:r>
              <a:rPr lang="it-IT" dirty="0"/>
              <a:t>La Corte dice che…..</a:t>
            </a:r>
          </a:p>
        </p:txBody>
      </p:sp>
      <p:sp>
        <p:nvSpPr>
          <p:cNvPr id="10" name="Rettangolo 9">
            <a:extLst>
              <a:ext uri="{FF2B5EF4-FFF2-40B4-BE49-F238E27FC236}">
                <a16:creationId xmlns:a16="http://schemas.microsoft.com/office/drawing/2014/main" id="{F58A77BC-10DE-4EB8-92EA-DF00752D552C}"/>
              </a:ext>
            </a:extLst>
          </p:cNvPr>
          <p:cNvSpPr/>
          <p:nvPr/>
        </p:nvSpPr>
        <p:spPr>
          <a:xfrm>
            <a:off x="3923928" y="1412776"/>
            <a:ext cx="288032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BF654167-23A4-4CD4-B6A2-0D0A8A52B0AE}"/>
              </a:ext>
            </a:extLst>
          </p:cNvPr>
          <p:cNvSpPr/>
          <p:nvPr/>
        </p:nvSpPr>
        <p:spPr>
          <a:xfrm>
            <a:off x="683568" y="1772816"/>
            <a:ext cx="612068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FB3A2505-3131-4876-A991-A3EBBB42A932}"/>
              </a:ext>
            </a:extLst>
          </p:cNvPr>
          <p:cNvSpPr/>
          <p:nvPr/>
        </p:nvSpPr>
        <p:spPr>
          <a:xfrm>
            <a:off x="683568" y="2132856"/>
            <a:ext cx="612068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FD5445AC-2FCC-4B19-9067-170A58E4CC92}"/>
              </a:ext>
            </a:extLst>
          </p:cNvPr>
          <p:cNvSpPr/>
          <p:nvPr/>
        </p:nvSpPr>
        <p:spPr>
          <a:xfrm>
            <a:off x="683568" y="2420888"/>
            <a:ext cx="576064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BBA58A7A-A524-4E78-9E60-F99E632B1C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3789040"/>
            <a:ext cx="695325" cy="952500"/>
          </a:xfrm>
          <a:prstGeom prst="rect">
            <a:avLst/>
          </a:prstGeom>
        </p:spPr>
      </p:pic>
    </p:spTree>
  </p:cSld>
  <p:clrMapOvr>
    <a:masterClrMapping/>
  </p:clrMapOvr>
  <p:transition>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39552" y="476672"/>
            <a:ext cx="6348413" cy="2399400"/>
          </a:xfrm>
          <a:prstGeom prst="rect">
            <a:avLst/>
          </a:prstGeom>
          <a:noFill/>
          <a:ln w="9525">
            <a:noFill/>
            <a:miter lim="800000"/>
            <a:headEnd/>
            <a:tailEnd/>
          </a:ln>
        </p:spPr>
      </p:pic>
      <p:sp>
        <p:nvSpPr>
          <p:cNvPr id="4" name="Segnaposto piè di pagina 3"/>
          <p:cNvSpPr>
            <a:spLocks noGrp="1"/>
          </p:cNvSpPr>
          <p:nvPr>
            <p:ph type="ftr" sz="quarter" idx="11"/>
          </p:nvPr>
        </p:nvSpPr>
        <p:spPr/>
        <p:txBody>
          <a:bodyPr/>
          <a:lstStyle/>
          <a:p>
            <a:r>
              <a:rPr lang="it-IT"/>
              <a:t>FIMMG VITERBO</a:t>
            </a:r>
          </a:p>
        </p:txBody>
      </p:sp>
      <p:pic>
        <p:nvPicPr>
          <p:cNvPr id="4099" name="Picture 3"/>
          <p:cNvPicPr>
            <a:picLocks noChangeAspect="1" noChangeArrowheads="1"/>
          </p:cNvPicPr>
          <p:nvPr/>
        </p:nvPicPr>
        <p:blipFill>
          <a:blip r:embed="rId3" cstate="print"/>
          <a:srcRect/>
          <a:stretch>
            <a:fillRect/>
          </a:stretch>
        </p:blipFill>
        <p:spPr bwMode="auto">
          <a:xfrm>
            <a:off x="395536" y="2780928"/>
            <a:ext cx="6840760" cy="3672408"/>
          </a:xfrm>
          <a:prstGeom prst="rect">
            <a:avLst/>
          </a:prstGeom>
          <a:noFill/>
          <a:ln w="9525">
            <a:noFill/>
            <a:miter lim="800000"/>
            <a:headEnd/>
            <a:tailEnd/>
          </a:ln>
        </p:spPr>
      </p:pic>
      <p:sp>
        <p:nvSpPr>
          <p:cNvPr id="2" name="Rettangolo 1">
            <a:extLst>
              <a:ext uri="{FF2B5EF4-FFF2-40B4-BE49-F238E27FC236}">
                <a16:creationId xmlns:a16="http://schemas.microsoft.com/office/drawing/2014/main" id="{3338405C-3361-48A0-9A02-DDDA091CC857}"/>
              </a:ext>
            </a:extLst>
          </p:cNvPr>
          <p:cNvSpPr/>
          <p:nvPr/>
        </p:nvSpPr>
        <p:spPr>
          <a:xfrm>
            <a:off x="4644008" y="1052736"/>
            <a:ext cx="187220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2983EDD9-F8F6-477B-8BC4-3D723C87AC06}"/>
              </a:ext>
            </a:extLst>
          </p:cNvPr>
          <p:cNvSpPr/>
          <p:nvPr/>
        </p:nvSpPr>
        <p:spPr>
          <a:xfrm flipV="1">
            <a:off x="3419872" y="1386487"/>
            <a:ext cx="33843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B25E8868-EE47-4F96-88AE-77E075D28476}"/>
              </a:ext>
            </a:extLst>
          </p:cNvPr>
          <p:cNvSpPr/>
          <p:nvPr/>
        </p:nvSpPr>
        <p:spPr>
          <a:xfrm>
            <a:off x="755576" y="1720238"/>
            <a:ext cx="51845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F91F0633-54A5-473E-A7BE-EA30490CDF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3933056"/>
            <a:ext cx="1800200" cy="2366134"/>
          </a:xfrm>
          <a:prstGeom prst="rect">
            <a:avLst/>
          </a:prstGeom>
        </p:spPr>
      </p:pic>
    </p:spTree>
  </p:cSld>
  <p:clrMapOvr>
    <a:masterClrMapping/>
  </p:clrMapOvr>
  <p:transition>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a:extLst>
              <a:ext uri="{FF2B5EF4-FFF2-40B4-BE49-F238E27FC236}">
                <a16:creationId xmlns:a16="http://schemas.microsoft.com/office/drawing/2014/main" id="{C97CE152-F89A-4568-B9D5-F69F7498A03F}"/>
              </a:ext>
            </a:extLst>
          </p:cNvPr>
          <p:cNvSpPr>
            <a:spLocks noGrp="1"/>
          </p:cNvSpPr>
          <p:nvPr>
            <p:ph type="title"/>
          </p:nvPr>
        </p:nvSpPr>
        <p:spPr/>
        <p:txBody>
          <a:bodyPr/>
          <a:lstStyle/>
          <a:p>
            <a:r>
              <a:rPr lang="it-IT" dirty="0"/>
              <a:t>Troppe Leggi, Regolamenti, Decreti, Disposizioni…</a:t>
            </a:r>
          </a:p>
        </p:txBody>
      </p:sp>
      <p:pic>
        <p:nvPicPr>
          <p:cNvPr id="16" name="Segnaposto contenuto 15">
            <a:extLst>
              <a:ext uri="{FF2B5EF4-FFF2-40B4-BE49-F238E27FC236}">
                <a16:creationId xmlns:a16="http://schemas.microsoft.com/office/drawing/2014/main" id="{33BF0892-2795-48CD-8CAD-C4C8CA14DA2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17056" y="3625056"/>
            <a:ext cx="1333500" cy="952500"/>
          </a:xfrm>
        </p:spPr>
      </p:pic>
      <p:sp>
        <p:nvSpPr>
          <p:cNvPr id="4" name="Segnaposto piè di pagina 3">
            <a:extLst>
              <a:ext uri="{FF2B5EF4-FFF2-40B4-BE49-F238E27FC236}">
                <a16:creationId xmlns:a16="http://schemas.microsoft.com/office/drawing/2014/main" id="{5026D353-0E57-497C-A387-CB3421994F22}"/>
              </a:ext>
            </a:extLst>
          </p:cNvPr>
          <p:cNvSpPr>
            <a:spLocks noGrp="1"/>
          </p:cNvSpPr>
          <p:nvPr>
            <p:ph type="ftr" sz="quarter" idx="11"/>
          </p:nvPr>
        </p:nvSpPr>
        <p:spPr>
          <a:xfrm>
            <a:off x="1603491" y="6065837"/>
            <a:ext cx="4622973" cy="365125"/>
          </a:xfrm>
        </p:spPr>
        <p:txBody>
          <a:bodyPr/>
          <a:lstStyle/>
          <a:p>
            <a:r>
              <a:rPr lang="it-IT"/>
              <a:t>FIMMG VITERBO</a:t>
            </a:r>
          </a:p>
        </p:txBody>
      </p:sp>
      <p:pic>
        <p:nvPicPr>
          <p:cNvPr id="8" name="Immagine 7">
            <a:extLst>
              <a:ext uri="{FF2B5EF4-FFF2-40B4-BE49-F238E27FC236}">
                <a16:creationId xmlns:a16="http://schemas.microsoft.com/office/drawing/2014/main" id="{87F24753-0C61-4538-AE72-D7620C8CD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5250" y="2952750"/>
            <a:ext cx="1333500" cy="952500"/>
          </a:xfrm>
          <a:prstGeom prst="rect">
            <a:avLst/>
          </a:prstGeom>
        </p:spPr>
      </p:pic>
      <p:pic>
        <p:nvPicPr>
          <p:cNvPr id="18" name="Immagine 17">
            <a:extLst>
              <a:ext uri="{FF2B5EF4-FFF2-40B4-BE49-F238E27FC236}">
                <a16:creationId xmlns:a16="http://schemas.microsoft.com/office/drawing/2014/main" id="{242C2C93-2D4D-4E17-BAF8-D92FEEFC35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1478" y="2557131"/>
            <a:ext cx="1333500" cy="952500"/>
          </a:xfrm>
          <a:prstGeom prst="rect">
            <a:avLst/>
          </a:prstGeom>
        </p:spPr>
      </p:pic>
      <p:pic>
        <p:nvPicPr>
          <p:cNvPr id="20" name="Immagine 19">
            <a:extLst>
              <a:ext uri="{FF2B5EF4-FFF2-40B4-BE49-F238E27FC236}">
                <a16:creationId xmlns:a16="http://schemas.microsoft.com/office/drawing/2014/main" id="{8621EEA7-7935-4C1F-BF39-83BF8AC272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402" y="3975101"/>
            <a:ext cx="1333500" cy="952500"/>
          </a:xfrm>
          <a:prstGeom prst="rect">
            <a:avLst/>
          </a:prstGeom>
        </p:spPr>
      </p:pic>
      <p:pic>
        <p:nvPicPr>
          <p:cNvPr id="9" name="Immagine 8">
            <a:extLst>
              <a:ext uri="{FF2B5EF4-FFF2-40B4-BE49-F238E27FC236}">
                <a16:creationId xmlns:a16="http://schemas.microsoft.com/office/drawing/2014/main" id="{52ADDE2F-781D-4F89-BA08-42AE4D2F8D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750" y="2441862"/>
            <a:ext cx="1333500" cy="952500"/>
          </a:xfrm>
          <a:prstGeom prst="rect">
            <a:avLst/>
          </a:prstGeom>
        </p:spPr>
      </p:pic>
      <p:pic>
        <p:nvPicPr>
          <p:cNvPr id="10" name="Immagine 9">
            <a:extLst>
              <a:ext uri="{FF2B5EF4-FFF2-40B4-BE49-F238E27FC236}">
                <a16:creationId xmlns:a16="http://schemas.microsoft.com/office/drawing/2014/main" id="{65D36CBA-8595-4695-8B70-A8FFC8233A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2964" y="3905250"/>
            <a:ext cx="1333500" cy="952500"/>
          </a:xfrm>
          <a:prstGeom prst="rect">
            <a:avLst/>
          </a:prstGeom>
        </p:spPr>
      </p:pic>
      <p:pic>
        <p:nvPicPr>
          <p:cNvPr id="11" name="Immagine 10">
            <a:extLst>
              <a:ext uri="{FF2B5EF4-FFF2-40B4-BE49-F238E27FC236}">
                <a16:creationId xmlns:a16="http://schemas.microsoft.com/office/drawing/2014/main" id="{4730D5FC-40E2-4DD6-A3BB-6F8F47FAF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741" y="2347974"/>
            <a:ext cx="1333500" cy="952500"/>
          </a:xfrm>
          <a:prstGeom prst="rect">
            <a:avLst/>
          </a:prstGeom>
        </p:spPr>
      </p:pic>
    </p:spTree>
    <p:extLst>
      <p:ext uri="{BB962C8B-B14F-4D97-AF65-F5344CB8AC3E}">
        <p14:creationId xmlns:p14="http://schemas.microsoft.com/office/powerpoint/2010/main" val="2154078695"/>
      </p:ext>
    </p:extLst>
  </p:cSld>
  <p:clrMapOvr>
    <a:masterClrMapping/>
  </p:clrMapOvr>
  <p:transition>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per finire una piccola riflessione:</a:t>
            </a:r>
          </a:p>
        </p:txBody>
      </p:sp>
      <p:sp>
        <p:nvSpPr>
          <p:cNvPr id="3" name="Segnaposto contenuto 2"/>
          <p:cNvSpPr>
            <a:spLocks noGrp="1"/>
          </p:cNvSpPr>
          <p:nvPr>
            <p:ph idx="1"/>
          </p:nvPr>
        </p:nvSpPr>
        <p:spPr>
          <a:xfrm>
            <a:off x="609599" y="2160591"/>
            <a:ext cx="6347714" cy="1772466"/>
          </a:xfrm>
        </p:spPr>
        <p:txBody>
          <a:bodyPr>
            <a:normAutofit/>
          </a:bodyPr>
          <a:lstStyle/>
          <a:p>
            <a:r>
              <a:rPr lang="it-IT" sz="3600" dirty="0"/>
              <a:t>CORRUPTISSIMA REPUBLICA PLURIMAE LEGES (Tacito, Annales, Libro III)</a:t>
            </a:r>
          </a:p>
        </p:txBody>
      </p:sp>
      <p:sp>
        <p:nvSpPr>
          <p:cNvPr id="6" name="Segnaposto piè di pagina 5">
            <a:extLst>
              <a:ext uri="{FF2B5EF4-FFF2-40B4-BE49-F238E27FC236}">
                <a16:creationId xmlns:a16="http://schemas.microsoft.com/office/drawing/2014/main" id="{4F92FF19-9DF5-4071-BDF4-D0296222ED76}"/>
              </a:ext>
            </a:extLst>
          </p:cNvPr>
          <p:cNvSpPr>
            <a:spLocks noGrp="1"/>
          </p:cNvSpPr>
          <p:nvPr>
            <p:ph type="ftr" sz="quarter" idx="11"/>
          </p:nvPr>
        </p:nvSpPr>
        <p:spPr/>
        <p:txBody>
          <a:bodyPr/>
          <a:lstStyle/>
          <a:p>
            <a:r>
              <a:rPr lang="it-IT"/>
              <a:t>FIMMG VITERBO</a:t>
            </a:r>
          </a:p>
        </p:txBody>
      </p:sp>
      <p:pic>
        <p:nvPicPr>
          <p:cNvPr id="5" name="Immagine 4">
            <a:extLst>
              <a:ext uri="{FF2B5EF4-FFF2-40B4-BE49-F238E27FC236}">
                <a16:creationId xmlns:a16="http://schemas.microsoft.com/office/drawing/2014/main" id="{465D4F4D-3B15-4736-99E4-6915EA6F5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505" y="3890088"/>
            <a:ext cx="1739900" cy="2476500"/>
          </a:xfrm>
          <a:prstGeom prst="rect">
            <a:avLst/>
          </a:prstGeom>
        </p:spPr>
      </p:pic>
    </p:spTree>
  </p:cSld>
  <p:clrMapOvr>
    <a:masterClrMapping/>
  </p:clrMapOvr>
  <p:transition>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C57719-5623-426D-83AD-D2C868C95229}"/>
              </a:ext>
            </a:extLst>
          </p:cNvPr>
          <p:cNvSpPr>
            <a:spLocks noGrp="1"/>
          </p:cNvSpPr>
          <p:nvPr>
            <p:ph type="title"/>
          </p:nvPr>
        </p:nvSpPr>
        <p:spPr/>
        <p:txBody>
          <a:bodyPr/>
          <a:lstStyle/>
          <a:p>
            <a:pPr algn="ctr"/>
            <a:r>
              <a:rPr lang="it-IT" dirty="0"/>
              <a:t>Grazie per l’attenzione.</a:t>
            </a:r>
            <a:br>
              <a:rPr lang="it-IT" dirty="0"/>
            </a:br>
            <a:r>
              <a:rPr lang="it-IT" sz="1200" dirty="0"/>
              <a:t>Michele Fiore</a:t>
            </a:r>
          </a:p>
        </p:txBody>
      </p:sp>
      <p:pic>
        <p:nvPicPr>
          <p:cNvPr id="6" name="Segnaposto contenuto 5">
            <a:extLst>
              <a:ext uri="{FF2B5EF4-FFF2-40B4-BE49-F238E27FC236}">
                <a16:creationId xmlns:a16="http://schemas.microsoft.com/office/drawing/2014/main" id="{2F124893-209D-4A33-9F7E-6BE219CC00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2815" y="2160588"/>
            <a:ext cx="3821983" cy="3881437"/>
          </a:xfrm>
        </p:spPr>
      </p:pic>
      <p:sp>
        <p:nvSpPr>
          <p:cNvPr id="4" name="Segnaposto piè di pagina 3">
            <a:extLst>
              <a:ext uri="{FF2B5EF4-FFF2-40B4-BE49-F238E27FC236}">
                <a16:creationId xmlns:a16="http://schemas.microsoft.com/office/drawing/2014/main" id="{458818E8-8D40-4676-87EE-9FFE6BAA3178}"/>
              </a:ext>
            </a:extLst>
          </p:cNvPr>
          <p:cNvSpPr>
            <a:spLocks noGrp="1"/>
          </p:cNvSpPr>
          <p:nvPr>
            <p:ph type="ftr" sz="quarter" idx="11"/>
          </p:nvPr>
        </p:nvSpPr>
        <p:spPr/>
        <p:txBody>
          <a:bodyPr/>
          <a:lstStyle/>
          <a:p>
            <a:r>
              <a:rPr lang="it-IT"/>
              <a:t>FIMMG VITERBO</a:t>
            </a:r>
          </a:p>
        </p:txBody>
      </p:sp>
    </p:spTree>
    <p:extLst>
      <p:ext uri="{BB962C8B-B14F-4D97-AF65-F5344CB8AC3E}">
        <p14:creationId xmlns:p14="http://schemas.microsoft.com/office/powerpoint/2010/main" val="812116172"/>
      </p:ext>
    </p:extLst>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DCA 285 del 13/07/2018</a:t>
            </a:r>
            <a:br>
              <a:rPr lang="it-IT" dirty="0"/>
            </a:br>
            <a:r>
              <a:rPr lang="it-IT" sz="2400" dirty="0"/>
              <a:t>(un piccolo estratto)</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628800"/>
            <a:ext cx="6984776" cy="870457"/>
          </a:xfrm>
          <a:prstGeom prst="rect">
            <a:avLst/>
          </a:prstGeom>
          <a:noFill/>
          <a:ln w="9525">
            <a:noFill/>
            <a:miter lim="800000"/>
            <a:headEnd/>
            <a:tailEnd/>
          </a:ln>
        </p:spPr>
      </p:pic>
      <p:sp>
        <p:nvSpPr>
          <p:cNvPr id="4" name="Segnaposto piè di pagina 3">
            <a:extLst>
              <a:ext uri="{FF2B5EF4-FFF2-40B4-BE49-F238E27FC236}">
                <a16:creationId xmlns:a16="http://schemas.microsoft.com/office/drawing/2014/main" id="{881F7139-0305-4108-99C7-121D2E8C7D4F}"/>
              </a:ext>
            </a:extLst>
          </p:cNvPr>
          <p:cNvSpPr>
            <a:spLocks noGrp="1"/>
          </p:cNvSpPr>
          <p:nvPr>
            <p:ph type="ftr" sz="quarter" idx="11"/>
          </p:nvPr>
        </p:nvSpPr>
        <p:spPr/>
        <p:txBody>
          <a:bodyPr/>
          <a:lstStyle/>
          <a:p>
            <a:r>
              <a:rPr lang="it-IT"/>
              <a:t>FIMMG VITERBO</a:t>
            </a:r>
          </a:p>
        </p:txBody>
      </p:sp>
      <p:pic>
        <p:nvPicPr>
          <p:cNvPr id="1027" name="Picture 3"/>
          <p:cNvPicPr>
            <a:picLocks noChangeAspect="1" noChangeArrowheads="1"/>
          </p:cNvPicPr>
          <p:nvPr/>
        </p:nvPicPr>
        <p:blipFill>
          <a:blip r:embed="rId3" cstate="print"/>
          <a:srcRect/>
          <a:stretch>
            <a:fillRect/>
          </a:stretch>
        </p:blipFill>
        <p:spPr bwMode="auto">
          <a:xfrm>
            <a:off x="611560" y="2564904"/>
            <a:ext cx="6900551" cy="214483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27584" y="4941168"/>
            <a:ext cx="6552728" cy="43204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203849" y="4653136"/>
            <a:ext cx="936104" cy="208409"/>
          </a:xfrm>
          <a:prstGeom prst="rect">
            <a:avLst/>
          </a:prstGeom>
          <a:noFill/>
          <a:ln w="9525">
            <a:noFill/>
            <a:miter lim="800000"/>
            <a:headEnd/>
            <a:tailEnd/>
          </a:ln>
        </p:spPr>
      </p:pic>
      <p:sp>
        <p:nvSpPr>
          <p:cNvPr id="8" name="Rettangolo 7"/>
          <p:cNvSpPr/>
          <p:nvPr/>
        </p:nvSpPr>
        <p:spPr>
          <a:xfrm>
            <a:off x="4499992" y="3212976"/>
            <a:ext cx="295232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626" name="Picture 2" descr="Immagine vettoriale avvocato francese"/>
          <p:cNvPicPr>
            <a:picLocks noChangeAspect="1" noChangeArrowheads="1"/>
          </p:cNvPicPr>
          <p:nvPr/>
        </p:nvPicPr>
        <p:blipFill>
          <a:blip r:embed="rId6" cstate="print"/>
          <a:srcRect/>
          <a:stretch>
            <a:fillRect/>
          </a:stretch>
        </p:blipFill>
        <p:spPr bwMode="auto">
          <a:xfrm>
            <a:off x="6948264" y="4000500"/>
            <a:ext cx="2009775" cy="2857500"/>
          </a:xfrm>
          <a:prstGeom prst="rect">
            <a:avLst/>
          </a:prstGeom>
          <a:noFill/>
        </p:spPr>
      </p:pic>
    </p:spTree>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889DE-77AC-4235-B5A9-DFF99BABC72F}"/>
              </a:ext>
            </a:extLst>
          </p:cNvPr>
          <p:cNvSpPr>
            <a:spLocks noGrp="1"/>
          </p:cNvSpPr>
          <p:nvPr>
            <p:ph type="title"/>
          </p:nvPr>
        </p:nvSpPr>
        <p:spPr/>
        <p:txBody>
          <a:bodyPr>
            <a:normAutofit fontScale="90000"/>
          </a:bodyPr>
          <a:lstStyle/>
          <a:p>
            <a:r>
              <a:rPr lang="it-IT" dirty="0"/>
              <a:t>IL DCA 285/2018 </a:t>
            </a:r>
            <a:r>
              <a:rPr lang="it-IT" sz="3100" dirty="0"/>
              <a:t>pone l’attenzione su alcune classi di farmaci</a:t>
            </a:r>
          </a:p>
        </p:txBody>
      </p:sp>
      <p:sp>
        <p:nvSpPr>
          <p:cNvPr id="3" name="Segnaposto contenuto 2">
            <a:extLst>
              <a:ext uri="{FF2B5EF4-FFF2-40B4-BE49-F238E27FC236}">
                <a16:creationId xmlns:a16="http://schemas.microsoft.com/office/drawing/2014/main" id="{DBF6EF23-B455-4848-AC6D-6F4C0A73C01C}"/>
              </a:ext>
            </a:extLst>
          </p:cNvPr>
          <p:cNvSpPr>
            <a:spLocks noGrp="1"/>
          </p:cNvSpPr>
          <p:nvPr>
            <p:ph idx="1"/>
          </p:nvPr>
        </p:nvSpPr>
        <p:spPr>
          <a:xfrm>
            <a:off x="609598" y="1772817"/>
            <a:ext cx="7778826" cy="3312368"/>
          </a:xfrm>
        </p:spPr>
        <p:txBody>
          <a:bodyPr/>
          <a:lstStyle/>
          <a:p>
            <a:pPr>
              <a:buFont typeface="+mj-lt"/>
              <a:buAutoNum type="arabicPeriod"/>
            </a:pPr>
            <a:r>
              <a:rPr lang="it-IT" dirty="0"/>
              <a:t>INIBITORI DI POMPA PROTONICA (obiettivo 27 UP)</a:t>
            </a:r>
          </a:p>
          <a:p>
            <a:pPr>
              <a:buFont typeface="+mj-lt"/>
              <a:buAutoNum type="arabicPeriod"/>
            </a:pPr>
            <a:r>
              <a:rPr lang="it-IT" dirty="0"/>
              <a:t>ACE INIBITORI E SARTANI (preferire quelli a basso costo)</a:t>
            </a:r>
          </a:p>
          <a:p>
            <a:pPr>
              <a:buFont typeface="+mj-lt"/>
              <a:buAutoNum type="arabicPeriod"/>
            </a:pPr>
            <a:r>
              <a:rPr lang="it-IT" dirty="0"/>
              <a:t>OLMESARTAN + AMLODIPINA (meglio estemporanei che in associazione)</a:t>
            </a:r>
          </a:p>
          <a:p>
            <a:pPr>
              <a:buFont typeface="+mj-lt"/>
              <a:buAutoNum type="arabicPeriod"/>
            </a:pPr>
            <a:r>
              <a:rPr lang="it-IT" dirty="0"/>
              <a:t>COLECALCIFEROLO (valutare l’uso in certe condizioni)</a:t>
            </a:r>
          </a:p>
          <a:p>
            <a:pPr>
              <a:buFont typeface="+mj-lt"/>
              <a:buAutoNum type="arabicPeriod"/>
            </a:pPr>
            <a:r>
              <a:rPr lang="it-IT" dirty="0"/>
              <a:t>STATINE (Ridurre il trattamento occasionale)</a:t>
            </a:r>
          </a:p>
          <a:p>
            <a:pPr>
              <a:buFont typeface="+mj-lt"/>
              <a:buAutoNum type="arabicPeriod"/>
            </a:pPr>
            <a:r>
              <a:rPr lang="it-IT" dirty="0"/>
              <a:t>EBPM (non oltre 45 giorni e con infinite modalità prescrittive)</a:t>
            </a:r>
          </a:p>
          <a:p>
            <a:pPr>
              <a:buFont typeface="+mj-lt"/>
              <a:buAutoNum type="arabicPeriod"/>
            </a:pPr>
            <a:r>
              <a:rPr lang="it-IT" dirty="0"/>
              <a:t>FATTORI DI CRESCITA GRANULOCITARI (favorire quelli a basso costo)</a:t>
            </a:r>
          </a:p>
          <a:p>
            <a:pPr>
              <a:buFont typeface="+mj-lt"/>
              <a:buAutoNum type="arabicPeriod"/>
            </a:pPr>
            <a:r>
              <a:rPr lang="it-IT" dirty="0"/>
              <a:t>FATTORI DI CRESCITA ERITROCITARI (favorire quelli a basso costo)</a:t>
            </a:r>
          </a:p>
        </p:txBody>
      </p:sp>
      <p:sp>
        <p:nvSpPr>
          <p:cNvPr id="5" name="Segnaposto piè di pagina 4">
            <a:extLst>
              <a:ext uri="{FF2B5EF4-FFF2-40B4-BE49-F238E27FC236}">
                <a16:creationId xmlns:a16="http://schemas.microsoft.com/office/drawing/2014/main" id="{EA8915A0-BE10-4DBC-A250-6EC2861B169E}"/>
              </a:ext>
            </a:extLst>
          </p:cNvPr>
          <p:cNvSpPr>
            <a:spLocks noGrp="1"/>
          </p:cNvSpPr>
          <p:nvPr>
            <p:ph type="ftr" sz="quarter" idx="11"/>
          </p:nvPr>
        </p:nvSpPr>
        <p:spPr/>
        <p:txBody>
          <a:bodyPr/>
          <a:lstStyle/>
          <a:p>
            <a:r>
              <a:rPr lang="it-IT"/>
              <a:t>FIMMG VITERBO</a:t>
            </a:r>
          </a:p>
        </p:txBody>
      </p:sp>
      <p:pic>
        <p:nvPicPr>
          <p:cNvPr id="25602" name="Picture 2" descr="Immagine di vettore detective"/>
          <p:cNvPicPr>
            <a:picLocks noChangeAspect="1" noChangeArrowheads="1"/>
          </p:cNvPicPr>
          <p:nvPr/>
        </p:nvPicPr>
        <p:blipFill>
          <a:blip r:embed="rId2" cstate="print"/>
          <a:srcRect/>
          <a:stretch>
            <a:fillRect/>
          </a:stretch>
        </p:blipFill>
        <p:spPr bwMode="auto">
          <a:xfrm>
            <a:off x="7236296" y="0"/>
            <a:ext cx="1307976" cy="2686100"/>
          </a:xfrm>
          <a:prstGeom prst="rect">
            <a:avLst/>
          </a:prstGeom>
          <a:noFill/>
        </p:spPr>
      </p:pic>
      <p:pic>
        <p:nvPicPr>
          <p:cNvPr id="25604" name="Picture 4" descr="science-icon-medication-0115.jpg"/>
          <p:cNvPicPr>
            <a:picLocks noChangeAspect="1" noChangeArrowheads="1"/>
          </p:cNvPicPr>
          <p:nvPr/>
        </p:nvPicPr>
        <p:blipFill>
          <a:blip r:embed="rId3" cstate="print"/>
          <a:srcRect/>
          <a:stretch>
            <a:fillRect/>
          </a:stretch>
        </p:blipFill>
        <p:spPr bwMode="auto">
          <a:xfrm>
            <a:off x="7227168" y="4941168"/>
            <a:ext cx="1916832" cy="1916832"/>
          </a:xfrm>
          <a:prstGeom prst="rect">
            <a:avLst/>
          </a:prstGeom>
          <a:noFill/>
        </p:spPr>
      </p:pic>
    </p:spTree>
    <p:extLst>
      <p:ext uri="{BB962C8B-B14F-4D97-AF65-F5344CB8AC3E}">
        <p14:creationId xmlns:p14="http://schemas.microsoft.com/office/powerpoint/2010/main" val="3746317272"/>
      </p:ext>
    </p:extLst>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A9FC9E-06B1-46A7-99D0-E9897E3279DA}"/>
              </a:ext>
            </a:extLst>
          </p:cNvPr>
          <p:cNvSpPr>
            <a:spLocks noGrp="1"/>
          </p:cNvSpPr>
          <p:nvPr>
            <p:ph type="title"/>
          </p:nvPr>
        </p:nvSpPr>
        <p:spPr/>
        <p:txBody>
          <a:bodyPr/>
          <a:lstStyle/>
          <a:p>
            <a:r>
              <a:rPr lang="it-IT" dirty="0"/>
              <a:t>RISPARMIO !!!!</a:t>
            </a:r>
          </a:p>
        </p:txBody>
      </p:sp>
      <p:sp>
        <p:nvSpPr>
          <p:cNvPr id="3" name="Segnaposto contenuto 2">
            <a:extLst>
              <a:ext uri="{FF2B5EF4-FFF2-40B4-BE49-F238E27FC236}">
                <a16:creationId xmlns:a16="http://schemas.microsoft.com/office/drawing/2014/main" id="{28831A82-A88A-4DC0-B432-D82A8ED07E21}"/>
              </a:ext>
            </a:extLst>
          </p:cNvPr>
          <p:cNvSpPr>
            <a:spLocks noGrp="1"/>
          </p:cNvSpPr>
          <p:nvPr>
            <p:ph idx="1"/>
          </p:nvPr>
        </p:nvSpPr>
        <p:spPr>
          <a:xfrm>
            <a:off x="578450" y="1772816"/>
            <a:ext cx="6801862" cy="2204514"/>
          </a:xfrm>
        </p:spPr>
        <p:txBody>
          <a:bodyPr/>
          <a:lstStyle/>
          <a:p>
            <a:r>
              <a:rPr lang="it-IT" dirty="0"/>
              <a:t>Per le otto categorie di farmaci «attenzionati» dal DCA 285 vige il denominatore comune per la prescrizione: quello che a parità di risultati ha il miglior rapporto costo/beneficio</a:t>
            </a:r>
          </a:p>
          <a:p>
            <a:r>
              <a:rPr lang="it-IT" dirty="0"/>
              <a:t>Ma per due categorie, </a:t>
            </a:r>
            <a:r>
              <a:rPr lang="it-IT" dirty="0" err="1"/>
              <a:t>olmesartan</a:t>
            </a:r>
            <a:r>
              <a:rPr lang="it-IT" dirty="0"/>
              <a:t> + </a:t>
            </a:r>
            <a:r>
              <a:rPr lang="it-IT" dirty="0" err="1"/>
              <a:t>amlodipina</a:t>
            </a:r>
            <a:r>
              <a:rPr lang="it-IT" dirty="0"/>
              <a:t> e </a:t>
            </a:r>
            <a:r>
              <a:rPr lang="it-IT" dirty="0" err="1"/>
              <a:t>colecalciferalo</a:t>
            </a:r>
            <a:r>
              <a:rPr lang="it-IT" dirty="0"/>
              <a:t> c’è una complicazione in più: la SCHEDA DI PRIMA PRESCRIZIONE che «dovrebbe» compilare lo Specialista.</a:t>
            </a:r>
          </a:p>
        </p:txBody>
      </p:sp>
      <p:sp>
        <p:nvSpPr>
          <p:cNvPr id="6" name="Segnaposto piè di pagina 5">
            <a:extLst>
              <a:ext uri="{FF2B5EF4-FFF2-40B4-BE49-F238E27FC236}">
                <a16:creationId xmlns:a16="http://schemas.microsoft.com/office/drawing/2014/main" id="{61FE8344-A6F5-4BC1-8D63-75012341179C}"/>
              </a:ext>
            </a:extLst>
          </p:cNvPr>
          <p:cNvSpPr>
            <a:spLocks noGrp="1"/>
          </p:cNvSpPr>
          <p:nvPr>
            <p:ph type="ftr" sz="quarter" idx="11"/>
          </p:nvPr>
        </p:nvSpPr>
        <p:spPr/>
        <p:txBody>
          <a:bodyPr/>
          <a:lstStyle/>
          <a:p>
            <a:r>
              <a:rPr lang="it-IT"/>
              <a:t>FIMMG VITERBO</a:t>
            </a:r>
          </a:p>
        </p:txBody>
      </p:sp>
      <p:pic>
        <p:nvPicPr>
          <p:cNvPr id="5" name="Immagine 4">
            <a:extLst>
              <a:ext uri="{FF2B5EF4-FFF2-40B4-BE49-F238E27FC236}">
                <a16:creationId xmlns:a16="http://schemas.microsoft.com/office/drawing/2014/main" id="{473949ED-5C65-4893-9ABC-75E11A982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149080"/>
            <a:ext cx="1905000" cy="1524000"/>
          </a:xfrm>
          <a:prstGeom prst="rect">
            <a:avLst/>
          </a:prstGeom>
        </p:spPr>
      </p:pic>
    </p:spTree>
    <p:extLst>
      <p:ext uri="{BB962C8B-B14F-4D97-AF65-F5344CB8AC3E}">
        <p14:creationId xmlns:p14="http://schemas.microsoft.com/office/powerpoint/2010/main" val="2557234443"/>
      </p:ext>
    </p:extLst>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F7644C-0A2C-4CA5-AEF8-0D3BF7ACF1E8}"/>
              </a:ext>
            </a:extLst>
          </p:cNvPr>
          <p:cNvSpPr>
            <a:spLocks noGrp="1"/>
          </p:cNvSpPr>
          <p:nvPr>
            <p:ph type="title"/>
          </p:nvPr>
        </p:nvSpPr>
        <p:spPr/>
        <p:txBody>
          <a:bodyPr/>
          <a:lstStyle/>
          <a:p>
            <a:r>
              <a:rPr lang="it-IT" dirty="0"/>
              <a:t>Schede prima prescrizione</a:t>
            </a:r>
          </a:p>
        </p:txBody>
      </p:sp>
      <p:pic>
        <p:nvPicPr>
          <p:cNvPr id="4" name="Segnaposto contenuto 3">
            <a:extLst>
              <a:ext uri="{FF2B5EF4-FFF2-40B4-BE49-F238E27FC236}">
                <a16:creationId xmlns:a16="http://schemas.microsoft.com/office/drawing/2014/main" id="{631C5F2B-F049-4631-AA94-4DE08F4E8063}"/>
              </a:ext>
            </a:extLst>
          </p:cNvPr>
          <p:cNvPicPr>
            <a:picLocks noGrp="1" noChangeAspect="1"/>
          </p:cNvPicPr>
          <p:nvPr>
            <p:ph idx="1"/>
          </p:nvPr>
        </p:nvPicPr>
        <p:blipFill>
          <a:blip r:embed="rId2" cstate="print"/>
          <a:stretch>
            <a:fillRect/>
          </a:stretch>
        </p:blipFill>
        <p:spPr>
          <a:xfrm>
            <a:off x="609599" y="1700808"/>
            <a:ext cx="3098305" cy="4385493"/>
          </a:xfrm>
          <a:prstGeom prst="rect">
            <a:avLst/>
          </a:prstGeom>
        </p:spPr>
      </p:pic>
      <p:sp>
        <p:nvSpPr>
          <p:cNvPr id="6" name="Segnaposto piè di pagina 5">
            <a:extLst>
              <a:ext uri="{FF2B5EF4-FFF2-40B4-BE49-F238E27FC236}">
                <a16:creationId xmlns:a16="http://schemas.microsoft.com/office/drawing/2014/main" id="{3F64DF7C-5EF1-4879-829F-9FF3965FEF72}"/>
              </a:ext>
            </a:extLst>
          </p:cNvPr>
          <p:cNvSpPr>
            <a:spLocks noGrp="1"/>
          </p:cNvSpPr>
          <p:nvPr>
            <p:ph type="ftr" sz="quarter" idx="11"/>
          </p:nvPr>
        </p:nvSpPr>
        <p:spPr/>
        <p:txBody>
          <a:bodyPr/>
          <a:lstStyle/>
          <a:p>
            <a:r>
              <a:rPr lang="it-IT"/>
              <a:t>FIMMG VITERBO</a:t>
            </a:r>
          </a:p>
        </p:txBody>
      </p:sp>
      <p:pic>
        <p:nvPicPr>
          <p:cNvPr id="5" name="Immagine 4">
            <a:extLst>
              <a:ext uri="{FF2B5EF4-FFF2-40B4-BE49-F238E27FC236}">
                <a16:creationId xmlns:a16="http://schemas.microsoft.com/office/drawing/2014/main" id="{56028F1B-D226-41AF-A646-C1A8F613CE10}"/>
              </a:ext>
            </a:extLst>
          </p:cNvPr>
          <p:cNvPicPr>
            <a:picLocks noChangeAspect="1"/>
          </p:cNvPicPr>
          <p:nvPr/>
        </p:nvPicPr>
        <p:blipFill>
          <a:blip r:embed="rId3" cstate="print"/>
          <a:stretch>
            <a:fillRect/>
          </a:stretch>
        </p:blipFill>
        <p:spPr>
          <a:xfrm>
            <a:off x="3995936" y="1766668"/>
            <a:ext cx="3168352" cy="4385493"/>
          </a:xfrm>
          <a:prstGeom prst="rect">
            <a:avLst/>
          </a:prstGeom>
        </p:spPr>
      </p:pic>
    </p:spTree>
    <p:extLst>
      <p:ext uri="{BB962C8B-B14F-4D97-AF65-F5344CB8AC3E}">
        <p14:creationId xmlns:p14="http://schemas.microsoft.com/office/powerpoint/2010/main" val="2727731707"/>
      </p:ext>
    </p:extLst>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D990A2-6B5E-4C03-A037-B3618287E25E}"/>
              </a:ext>
            </a:extLst>
          </p:cNvPr>
          <p:cNvSpPr>
            <a:spLocks noGrp="1"/>
          </p:cNvSpPr>
          <p:nvPr>
            <p:ph type="title"/>
          </p:nvPr>
        </p:nvSpPr>
        <p:spPr>
          <a:xfrm>
            <a:off x="609599" y="609600"/>
            <a:ext cx="6347713" cy="1019200"/>
          </a:xfrm>
        </p:spPr>
        <p:txBody>
          <a:bodyPr/>
          <a:lstStyle/>
          <a:p>
            <a:r>
              <a:rPr lang="it-IT" dirty="0"/>
              <a:t>Schede di prima prescrizione</a:t>
            </a:r>
          </a:p>
        </p:txBody>
      </p:sp>
      <p:sp>
        <p:nvSpPr>
          <p:cNvPr id="3" name="Segnaposto contenuto 2">
            <a:extLst>
              <a:ext uri="{FF2B5EF4-FFF2-40B4-BE49-F238E27FC236}">
                <a16:creationId xmlns:a16="http://schemas.microsoft.com/office/drawing/2014/main" id="{75E956DE-6C1D-4678-A538-9010D8482C42}"/>
              </a:ext>
            </a:extLst>
          </p:cNvPr>
          <p:cNvSpPr>
            <a:spLocks noGrp="1"/>
          </p:cNvSpPr>
          <p:nvPr>
            <p:ph idx="1"/>
          </p:nvPr>
        </p:nvSpPr>
        <p:spPr>
          <a:xfrm>
            <a:off x="609599" y="1844824"/>
            <a:ext cx="6347714" cy="4196539"/>
          </a:xfrm>
        </p:spPr>
        <p:txBody>
          <a:bodyPr/>
          <a:lstStyle/>
          <a:p>
            <a:r>
              <a:rPr lang="it-IT" dirty="0"/>
              <a:t>Infatti per l’</a:t>
            </a:r>
            <a:r>
              <a:rPr lang="it-IT" dirty="0" err="1"/>
              <a:t>olmesartan</a:t>
            </a:r>
            <a:r>
              <a:rPr lang="it-IT" dirty="0"/>
              <a:t> + </a:t>
            </a:r>
            <a:r>
              <a:rPr lang="it-IT" dirty="0" err="1"/>
              <a:t>amlodipina</a:t>
            </a:r>
            <a:r>
              <a:rPr lang="it-IT" dirty="0"/>
              <a:t> e per il </a:t>
            </a:r>
            <a:r>
              <a:rPr lang="it-IT" dirty="0" err="1"/>
              <a:t>colecalciferolo</a:t>
            </a:r>
            <a:r>
              <a:rPr lang="it-IT" dirty="0"/>
              <a:t> il DCA 285 dice che:</a:t>
            </a:r>
          </a:p>
        </p:txBody>
      </p:sp>
      <p:sp>
        <p:nvSpPr>
          <p:cNvPr id="5" name="Segnaposto piè di pagina 4">
            <a:extLst>
              <a:ext uri="{FF2B5EF4-FFF2-40B4-BE49-F238E27FC236}">
                <a16:creationId xmlns:a16="http://schemas.microsoft.com/office/drawing/2014/main" id="{824FCAEA-42A9-45CC-901F-4A7B045E624F}"/>
              </a:ext>
            </a:extLst>
          </p:cNvPr>
          <p:cNvSpPr>
            <a:spLocks noGrp="1"/>
          </p:cNvSpPr>
          <p:nvPr>
            <p:ph type="ftr" sz="quarter" idx="11"/>
          </p:nvPr>
        </p:nvSpPr>
        <p:spPr/>
        <p:txBody>
          <a:bodyPr/>
          <a:lstStyle/>
          <a:p>
            <a:r>
              <a:rPr lang="it-IT"/>
              <a:t>FIMMG VITERBO</a:t>
            </a:r>
          </a:p>
        </p:txBody>
      </p:sp>
      <p:pic>
        <p:nvPicPr>
          <p:cNvPr id="6" name="Immagine 5">
            <a:extLst>
              <a:ext uri="{FF2B5EF4-FFF2-40B4-BE49-F238E27FC236}">
                <a16:creationId xmlns:a16="http://schemas.microsoft.com/office/drawing/2014/main" id="{AFCFBF28-0059-411A-A143-D82A1A359719}"/>
              </a:ext>
            </a:extLst>
          </p:cNvPr>
          <p:cNvPicPr>
            <a:picLocks noChangeAspect="1"/>
          </p:cNvPicPr>
          <p:nvPr/>
        </p:nvPicPr>
        <p:blipFill>
          <a:blip r:embed="rId2" cstate="print"/>
          <a:stretch>
            <a:fillRect/>
          </a:stretch>
        </p:blipFill>
        <p:spPr>
          <a:xfrm>
            <a:off x="609599" y="2809333"/>
            <a:ext cx="6768752" cy="2267520"/>
          </a:xfrm>
          <a:prstGeom prst="rect">
            <a:avLst/>
          </a:prstGeom>
        </p:spPr>
      </p:pic>
      <p:pic>
        <p:nvPicPr>
          <p:cNvPr id="7" name="Immagine 6">
            <a:extLst>
              <a:ext uri="{FF2B5EF4-FFF2-40B4-BE49-F238E27FC236}">
                <a16:creationId xmlns:a16="http://schemas.microsoft.com/office/drawing/2014/main" id="{FDDE7588-C3DA-4345-A87B-CAAFA9457E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085" y="4851981"/>
            <a:ext cx="1343025" cy="1114425"/>
          </a:xfrm>
          <a:prstGeom prst="rect">
            <a:avLst/>
          </a:prstGeom>
        </p:spPr>
      </p:pic>
    </p:spTree>
    <p:extLst>
      <p:ext uri="{BB962C8B-B14F-4D97-AF65-F5344CB8AC3E}">
        <p14:creationId xmlns:p14="http://schemas.microsoft.com/office/powerpoint/2010/main" val="1043023317"/>
      </p:ext>
    </p:extLst>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599" y="609600"/>
            <a:ext cx="6347713" cy="3395464"/>
          </a:xfrm>
        </p:spPr>
        <p:txBody>
          <a:bodyPr>
            <a:normAutofit fontScale="90000"/>
          </a:bodyPr>
          <a:lstStyle/>
          <a:p>
            <a:r>
              <a:rPr lang="it-IT" dirty="0"/>
              <a:t>Quindi quando un MMG </a:t>
            </a:r>
            <a:r>
              <a:rPr lang="it-IT" dirty="0">
                <a:solidFill>
                  <a:srgbClr val="0070C0"/>
                </a:solidFill>
              </a:rPr>
              <a:t>(ma anche qualsiasi </a:t>
            </a:r>
            <a:r>
              <a:rPr lang="it-IT" dirty="0" err="1">
                <a:solidFill>
                  <a:srgbClr val="0070C0"/>
                </a:solidFill>
              </a:rPr>
              <a:t>prescrittore</a:t>
            </a:r>
            <a:r>
              <a:rPr lang="it-IT" dirty="0">
                <a:solidFill>
                  <a:srgbClr val="0070C0"/>
                </a:solidFill>
              </a:rPr>
              <a:t>) </a:t>
            </a:r>
            <a:r>
              <a:rPr lang="it-IT" dirty="0"/>
              <a:t>prescriverà un farmaco dovrà tener conto anche di questo DCA oltre a tutte le altre norme, regole, </a:t>
            </a:r>
            <a:r>
              <a:rPr lang="it-IT" dirty="0" err="1"/>
              <a:t>regolette</a:t>
            </a:r>
            <a:r>
              <a:rPr lang="it-IT" dirty="0"/>
              <a:t>, disposizioni</a:t>
            </a:r>
          </a:p>
        </p:txBody>
      </p:sp>
      <p:sp>
        <p:nvSpPr>
          <p:cNvPr id="4" name="Segnaposto piè di pagina 3">
            <a:extLst>
              <a:ext uri="{FF2B5EF4-FFF2-40B4-BE49-F238E27FC236}">
                <a16:creationId xmlns:a16="http://schemas.microsoft.com/office/drawing/2014/main" id="{1C86C78D-05C3-4289-A516-A9EEEAC38858}"/>
              </a:ext>
            </a:extLst>
          </p:cNvPr>
          <p:cNvSpPr>
            <a:spLocks noGrp="1"/>
          </p:cNvSpPr>
          <p:nvPr>
            <p:ph type="ftr" sz="quarter" idx="11"/>
          </p:nvPr>
        </p:nvSpPr>
        <p:spPr/>
        <p:txBody>
          <a:bodyPr/>
          <a:lstStyle/>
          <a:p>
            <a:r>
              <a:rPr lang="it-IT"/>
              <a:t>FIMMG VITERBO</a:t>
            </a:r>
          </a:p>
        </p:txBody>
      </p:sp>
      <p:pic>
        <p:nvPicPr>
          <p:cNvPr id="2054" name="Picture 6" descr="Click to view"/>
          <p:cNvPicPr>
            <a:picLocks noChangeAspect="1" noChangeArrowheads="1"/>
          </p:cNvPicPr>
          <p:nvPr/>
        </p:nvPicPr>
        <p:blipFill>
          <a:blip r:embed="rId2" cstate="print"/>
          <a:srcRect/>
          <a:stretch>
            <a:fillRect/>
          </a:stretch>
        </p:blipFill>
        <p:spPr bwMode="auto">
          <a:xfrm>
            <a:off x="2411760" y="4149080"/>
            <a:ext cx="2289423" cy="2247132"/>
          </a:xfrm>
          <a:prstGeom prst="rect">
            <a:avLst/>
          </a:prstGeom>
          <a:noFill/>
        </p:spPr>
      </p:pic>
    </p:spTree>
  </p:cSld>
  <p:clrMapOvr>
    <a:masterClrMapping/>
  </p:clrMapOvr>
  <p:transition>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476673"/>
            <a:ext cx="6347714" cy="4320480"/>
          </a:xfrm>
        </p:spPr>
        <p:txBody>
          <a:bodyPr>
            <a:normAutofit/>
          </a:bodyPr>
          <a:lstStyle/>
          <a:p>
            <a:pPr algn="ctr">
              <a:buNone/>
            </a:pPr>
            <a:r>
              <a:rPr lang="it-IT" sz="2400" dirty="0">
                <a:solidFill>
                  <a:srgbClr val="0070C0"/>
                </a:solidFill>
              </a:rPr>
              <a:t>Tant’è che per prescrivere bisogna considerare</a:t>
            </a:r>
          </a:p>
          <a:p>
            <a:r>
              <a:rPr lang="it-IT" dirty="0"/>
              <a:t>500 codici tra patologie croniche e malattie rare</a:t>
            </a:r>
          </a:p>
          <a:p>
            <a:r>
              <a:rPr lang="it-IT" dirty="0"/>
              <a:t>100 esenzioni tra reddito, Invalidità varie: civile, servizio, guerra, calamità naturali, terrorismo, cecità, sordità ecc. ecc.</a:t>
            </a:r>
          </a:p>
          <a:p>
            <a:r>
              <a:rPr lang="it-IT" dirty="0"/>
              <a:t>95 Note AIFA evolutesi nel tempo (in vigore 36)</a:t>
            </a:r>
          </a:p>
          <a:p>
            <a:r>
              <a:rPr lang="it-IT" dirty="0"/>
              <a:t>600 farmaci in DPC</a:t>
            </a:r>
          </a:p>
          <a:p>
            <a:endParaRPr lang="it-IT" dirty="0"/>
          </a:p>
          <a:p>
            <a:r>
              <a:rPr lang="it-IT" sz="2400" dirty="0"/>
              <a:t>UN TOTALE </a:t>
            </a:r>
            <a:r>
              <a:rPr lang="it-IT" sz="2400" dirty="0" err="1"/>
              <a:t>DI</a:t>
            </a:r>
            <a:r>
              <a:rPr lang="it-IT" sz="2400" dirty="0"/>
              <a:t> CIRCA 1200 VARIABILI CHE SI EMBRICANO TRA </a:t>
            </a:r>
            <a:r>
              <a:rPr lang="it-IT" sz="2400" dirty="0" err="1"/>
              <a:t>DI</a:t>
            </a:r>
            <a:r>
              <a:rPr lang="it-IT" sz="2400" dirty="0"/>
              <a:t> LORO</a:t>
            </a:r>
          </a:p>
          <a:p>
            <a:endParaRPr lang="it-IT" dirty="0"/>
          </a:p>
        </p:txBody>
      </p:sp>
      <p:sp>
        <p:nvSpPr>
          <p:cNvPr id="4" name="Segnaposto piè di pagina 3">
            <a:extLst>
              <a:ext uri="{FF2B5EF4-FFF2-40B4-BE49-F238E27FC236}">
                <a16:creationId xmlns:a16="http://schemas.microsoft.com/office/drawing/2014/main" id="{11AA361C-366E-43DD-B3D1-486A7E813FFE}"/>
              </a:ext>
            </a:extLst>
          </p:cNvPr>
          <p:cNvSpPr>
            <a:spLocks noGrp="1"/>
          </p:cNvSpPr>
          <p:nvPr>
            <p:ph type="ftr" sz="quarter" idx="11"/>
          </p:nvPr>
        </p:nvSpPr>
        <p:spPr/>
        <p:txBody>
          <a:bodyPr/>
          <a:lstStyle/>
          <a:p>
            <a:r>
              <a:rPr lang="it-IT"/>
              <a:t>FIMMG VITERBO</a:t>
            </a:r>
          </a:p>
        </p:txBody>
      </p:sp>
      <p:pic>
        <p:nvPicPr>
          <p:cNvPr id="32770" name="Picture 2" descr="load2.gif"/>
          <p:cNvPicPr>
            <a:picLocks noChangeAspect="1" noChangeArrowheads="1" noCrop="1"/>
          </p:cNvPicPr>
          <p:nvPr/>
        </p:nvPicPr>
        <p:blipFill>
          <a:blip r:embed="rId2" cstate="print"/>
          <a:srcRect/>
          <a:stretch>
            <a:fillRect/>
          </a:stretch>
        </p:blipFill>
        <p:spPr bwMode="auto">
          <a:xfrm>
            <a:off x="3059832" y="4941168"/>
            <a:ext cx="1905000" cy="1428750"/>
          </a:xfrm>
          <a:prstGeom prst="rect">
            <a:avLst/>
          </a:prstGeom>
          <a:noFill/>
        </p:spPr>
      </p:pic>
    </p:spTree>
  </p:cSld>
  <p:clrMapOvr>
    <a:masterClrMapping/>
  </p:clrMapOvr>
  <p:transition>
    <p:pull dir="d"/>
  </p:transition>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1097</TotalTime>
  <Words>1584</Words>
  <Application>Microsoft Office PowerPoint</Application>
  <PresentationFormat>Presentazione su schermo (4:3)</PresentationFormat>
  <Paragraphs>132</Paragraphs>
  <Slides>27</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27</vt:i4>
      </vt:variant>
    </vt:vector>
  </HeadingPairs>
  <TitlesOfParts>
    <vt:vector size="37" baseType="lpstr">
      <vt:lpstr>Arabic Typesetting</vt:lpstr>
      <vt:lpstr>Arial</vt:lpstr>
      <vt:lpstr>Calibri</vt:lpstr>
      <vt:lpstr>Grotesque Light</vt:lpstr>
      <vt:lpstr>Helvetica</vt:lpstr>
      <vt:lpstr>SoleSerifText-Regular</vt:lpstr>
      <vt:lpstr>Times New Roman</vt:lpstr>
      <vt:lpstr>Trebuchet MS</vt:lpstr>
      <vt:lpstr>Wingdings 3</vt:lpstr>
      <vt:lpstr>Sfaccettatura</vt:lpstr>
      <vt:lpstr>A cura di Michele FIORE  Segretario provinciale FIMMG VITERBO</vt:lpstr>
      <vt:lpstr>DCA 285/2018: il punto di vista del MMG</vt:lpstr>
      <vt:lpstr>DCA 285 del 13/07/2018 (un piccolo estratto)</vt:lpstr>
      <vt:lpstr>IL DCA 285/2018 pone l’attenzione su alcune classi di farmaci</vt:lpstr>
      <vt:lpstr>RISPARMIO !!!!</vt:lpstr>
      <vt:lpstr>Schede prima prescrizione</vt:lpstr>
      <vt:lpstr>Schede di prima prescrizione</vt:lpstr>
      <vt:lpstr>Quindi quando un MMG (ma anche qualsiasi prescrittore) prescriverà un farmaco dovrà tener conto anche di questo DCA oltre a tutte le altre norme, regole, regolette, disposizioni</vt:lpstr>
      <vt:lpstr>Presentazione standard di PowerPoint</vt:lpstr>
      <vt:lpstr>Un percorso intricato….. </vt:lpstr>
      <vt:lpstr>Per complicare le cose…..</vt:lpstr>
      <vt:lpstr>Ma ancora non basta….</vt:lpstr>
      <vt:lpstr>Prima o poi</vt:lpstr>
      <vt:lpstr>Se faccio per bene il prescrittore cosa succede ?</vt:lpstr>
      <vt:lpstr>Se sbaglio chi mi controlla ?</vt:lpstr>
      <vt:lpstr>Ma ci sono casi di inappropriatezza prescrittiva che non vengono attenzionati?</vt:lpstr>
      <vt:lpstr>DCA 285: cosa succede se prescrivo non rispettandolo?</vt:lpstr>
      <vt:lpstr>Le norme prescrittive - però- vanno rispettate da tutti</vt:lpstr>
      <vt:lpstr>Ma non va tutto male</vt:lpstr>
      <vt:lpstr>NON LO DICE SOLO LA FIMMG</vt:lpstr>
      <vt:lpstr>Più Autorevole della FIMMG</vt:lpstr>
      <vt:lpstr>La Corte dei Conti risponde alla Procura che ha citato in giudizio cinque MMG della ASL di Avellino</vt:lpstr>
      <vt:lpstr>Presentazione standard di PowerPoint</vt:lpstr>
      <vt:lpstr>Presentazione standard di PowerPoint</vt:lpstr>
      <vt:lpstr>Troppe Leggi, Regolamenti, Decreti, Disposizioni…</vt:lpstr>
      <vt:lpstr>E per finire una piccola riflessione:</vt:lpstr>
      <vt:lpstr>Grazie per l’attenzione. Michele Fiore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Quando un MMG prescrive un farmaco deve tener conto di:</dc:title>
  <dc:creator>microbi</dc:creator>
  <cp:lastModifiedBy>Michele Fiore</cp:lastModifiedBy>
  <cp:revision>107</cp:revision>
  <dcterms:created xsi:type="dcterms:W3CDTF">2018-08-29T16:46:03Z</dcterms:created>
  <dcterms:modified xsi:type="dcterms:W3CDTF">2018-11-15T16:13:05Z</dcterms:modified>
</cp:coreProperties>
</file>